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8" r:id="rId2"/>
    <p:sldId id="260" r:id="rId3"/>
    <p:sldId id="259" r:id="rId4"/>
    <p:sldId id="261" r:id="rId5"/>
    <p:sldId id="263" r:id="rId6"/>
    <p:sldId id="262" r:id="rId7"/>
  </p:sldIdLst>
  <p:sldSz cx="12192000" cy="6858000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3" autoAdjust="0"/>
    <p:restoredTop sz="93444" autoAdjust="0"/>
  </p:normalViewPr>
  <p:slideViewPr>
    <p:cSldViewPr snapToGrid="0">
      <p:cViewPr varScale="1">
        <p:scale>
          <a:sx n="96" d="100"/>
          <a:sy n="96" d="100"/>
        </p:scale>
        <p:origin x="-283" y="-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-5129" y="-43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1AD8A-5194-47EE-AB0A-D370CD517467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C1788-048B-46EE-893D-890D68B812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39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3C1788-048B-46EE-893D-890D68B812F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40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CBC15-E582-48D5-AFDD-69CE0F64E0F4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B0FB9-3A8D-4D9D-81D1-72C017BFF4D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70072" y="88310"/>
            <a:ext cx="2160000" cy="8076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Direzione</a:t>
            </a:r>
          </a:p>
          <a:p>
            <a:pPr algn="ctr"/>
            <a:r>
              <a:rPr lang="it-IT" sz="1100" u="sng" dirty="0"/>
              <a:t>Direzione Aziendale:</a:t>
            </a:r>
            <a:r>
              <a:rPr lang="it-IT" sz="1100" dirty="0"/>
              <a:t> 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Francesco </a:t>
            </a:r>
            <a:r>
              <a:rPr lang="it-IT" sz="1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Salaris</a:t>
            </a:r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Massimo Lai</a:t>
            </a:r>
          </a:p>
        </p:txBody>
      </p:sp>
      <p:sp>
        <p:nvSpPr>
          <p:cNvPr id="5" name="Rettangolo 4"/>
          <p:cNvSpPr/>
          <p:nvPr/>
        </p:nvSpPr>
        <p:spPr>
          <a:xfrm>
            <a:off x="6383931" y="3536132"/>
            <a:ext cx="173228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CAPO IMPIANTI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Marco Bandino</a:t>
            </a:r>
          </a:p>
        </p:txBody>
      </p:sp>
      <p:sp>
        <p:nvSpPr>
          <p:cNvPr id="6" name="Rettangolo 5"/>
          <p:cNvSpPr/>
          <p:nvPr/>
        </p:nvSpPr>
        <p:spPr>
          <a:xfrm>
            <a:off x="3401201" y="1802874"/>
            <a:ext cx="2016000" cy="6796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SALUTE E SICUREZZA LAVORATORI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(Consulente esterno)</a:t>
            </a:r>
          </a:p>
          <a:p>
            <a:pPr algn="ctr"/>
            <a:r>
              <a:rPr lang="it-IT" sz="1000" u="sng" dirty="0"/>
              <a:t>RSPP:</a:t>
            </a:r>
            <a:r>
              <a:rPr lang="it-IT" sz="1000" dirty="0"/>
              <a:t> Umberto Torresani</a:t>
            </a:r>
          </a:p>
        </p:txBody>
      </p:sp>
      <p:sp>
        <p:nvSpPr>
          <p:cNvPr id="7" name="Rettangolo 6"/>
          <p:cNvSpPr/>
          <p:nvPr/>
        </p:nvSpPr>
        <p:spPr>
          <a:xfrm>
            <a:off x="1666117" y="4471083"/>
            <a:ext cx="1872000" cy="88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PRODUZIONE RSU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 di esercizio:</a:t>
            </a:r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it-IT" sz="1000" dirty="0" smtClean="0">
                <a:solidFill>
                  <a:schemeClr val="bg2">
                    <a:lumMod val="25000"/>
                  </a:schemeClr>
                </a:solidFill>
              </a:rPr>
              <a:t>Cristiano </a:t>
            </a:r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Cabriolu</a:t>
            </a:r>
          </a:p>
        </p:txBody>
      </p:sp>
      <p:sp>
        <p:nvSpPr>
          <p:cNvPr id="9" name="Rettangolo 8"/>
          <p:cNvSpPr/>
          <p:nvPr/>
        </p:nvSpPr>
        <p:spPr>
          <a:xfrm>
            <a:off x="9104276" y="553943"/>
            <a:ext cx="2016000" cy="68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UFFICIO SEGRETERIA GENERALE E CONTABILITÁ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Elisabetta Defraia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567420" y="5404541"/>
            <a:ext cx="1080019" cy="4552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COMPOSTAGGIO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1977550" y="6364829"/>
            <a:ext cx="1116000" cy="399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DISCARICA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703551" y="4480386"/>
            <a:ext cx="1224000" cy="88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bg2">
                    <a:lumMod val="25000"/>
                  </a:schemeClr>
                </a:solidFill>
              </a:rPr>
              <a:t>MANUTENZIONI ELETTRICHE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Responsabile:</a:t>
            </a:r>
          </a:p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Marco Cuccu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4978301" y="4481700"/>
            <a:ext cx="1224000" cy="8805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bg2">
                    <a:lumMod val="25000"/>
                  </a:schemeClr>
                </a:solidFill>
              </a:rPr>
              <a:t>MANUTENZIONI </a:t>
            </a:r>
            <a:r>
              <a:rPr lang="it-IT" sz="900" b="1" dirty="0" smtClean="0">
                <a:solidFill>
                  <a:schemeClr val="bg2">
                    <a:lumMod val="25000"/>
                  </a:schemeClr>
                </a:solidFill>
              </a:rPr>
              <a:t>MECCANICHE CARPENTERIA </a:t>
            </a:r>
            <a:r>
              <a:rPr lang="it-IT" sz="900" b="1" dirty="0">
                <a:solidFill>
                  <a:schemeClr val="bg2">
                    <a:lumMod val="25000"/>
                  </a:schemeClr>
                </a:solidFill>
              </a:rPr>
              <a:t>E MEZZI</a:t>
            </a:r>
          </a:p>
          <a:p>
            <a:pPr algn="ctr"/>
            <a:r>
              <a:rPr lang="it-IT" sz="900" u="sng" dirty="0">
                <a:solidFill>
                  <a:schemeClr val="tx1"/>
                </a:solidFill>
              </a:rPr>
              <a:t>Responsabile:</a:t>
            </a:r>
          </a:p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Carlo Testa</a:t>
            </a:r>
          </a:p>
        </p:txBody>
      </p:sp>
      <p:graphicFrame>
        <p:nvGraphicFramePr>
          <p:cNvPr id="21" name="Object 20"/>
          <p:cNvGraphicFramePr/>
          <p:nvPr>
            <p:extLst>
              <p:ext uri="{D42A27DB-BD31-4B8C-83A1-F6EECF244321}">
                <p14:modId xmlns:p14="http://schemas.microsoft.com/office/powerpoint/2010/main" val="1089285956"/>
              </p:ext>
            </p:extLst>
          </p:nvPr>
        </p:nvGraphicFramePr>
        <p:xfrm>
          <a:off x="211035" y="691709"/>
          <a:ext cx="2116026" cy="617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r:id="rId4" imgW="1885950" imgH="571500" progId="Word.Document.8">
                  <p:embed/>
                </p:oleObj>
              </mc:Choice>
              <mc:Fallback>
                <p:oleObj r:id="rId4" imgW="1885950" imgH="571500" progId="Word.Document.8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035" y="691709"/>
                        <a:ext cx="2116026" cy="617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Tabella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303869"/>
              </p:ext>
            </p:extLst>
          </p:nvPr>
        </p:nvGraphicFramePr>
        <p:xfrm>
          <a:off x="30534" y="35072"/>
          <a:ext cx="2573492" cy="1292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05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1663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ORGANIGRAMMA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/>
                        <a:t>REV.04 del </a:t>
                      </a:r>
                      <a:r>
                        <a:rPr lang="it-IT" sz="1000" b="1" dirty="0" smtClean="0"/>
                        <a:t> GIUGNO 2023</a:t>
                      </a:r>
                      <a:endParaRPr lang="it-IT" sz="10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2766">
                <a:tc gridSpan="2">
                  <a:txBody>
                    <a:bodyPr/>
                    <a:lstStyle/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it-IT" sz="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Liquidazione</a:t>
                      </a:r>
                      <a:endParaRPr lang="it-IT" sz="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Rettangolo 5"/>
          <p:cNvSpPr/>
          <p:nvPr/>
        </p:nvSpPr>
        <p:spPr>
          <a:xfrm>
            <a:off x="3401300" y="1197541"/>
            <a:ext cx="2016000" cy="57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SISTEMA DI GESTIONE INTEGRATO </a:t>
            </a:r>
          </a:p>
          <a:p>
            <a:pPr algn="ctr"/>
            <a:r>
              <a:rPr lang="it-IT" sz="1000" dirty="0"/>
              <a:t>Cristian Cocco</a:t>
            </a:r>
          </a:p>
        </p:txBody>
      </p:sp>
      <p:sp>
        <p:nvSpPr>
          <p:cNvPr id="44" name="Rettangolo 43"/>
          <p:cNvSpPr/>
          <p:nvPr/>
        </p:nvSpPr>
        <p:spPr>
          <a:xfrm>
            <a:off x="3401300" y="2521053"/>
            <a:ext cx="2016000" cy="5619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RAPPRESENTANTE LAVORATORI RLSSA</a:t>
            </a:r>
          </a:p>
          <a:p>
            <a:pPr algn="ctr"/>
            <a:r>
              <a:rPr lang="it-IT" sz="1000" dirty="0"/>
              <a:t> Stefano Melis</a:t>
            </a:r>
          </a:p>
        </p:txBody>
      </p:sp>
      <p:sp>
        <p:nvSpPr>
          <p:cNvPr id="22" name="Rettangolo 5"/>
          <p:cNvSpPr/>
          <p:nvPr/>
        </p:nvSpPr>
        <p:spPr>
          <a:xfrm>
            <a:off x="3392439" y="3593308"/>
            <a:ext cx="2016000" cy="66564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MONITORAGGIO E CONTROLLO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(Consulente esterno)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Libero Lai</a:t>
            </a:r>
          </a:p>
        </p:txBody>
      </p:sp>
      <p:sp>
        <p:nvSpPr>
          <p:cNvPr id="25" name="Rettangolo 8"/>
          <p:cNvSpPr/>
          <p:nvPr/>
        </p:nvSpPr>
        <p:spPr>
          <a:xfrm>
            <a:off x="9104276" y="2085481"/>
            <a:ext cx="2016000" cy="56197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UFFICIO ACQUISTI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 Enrico Ceccanti 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564879" y="5907627"/>
            <a:ext cx="1074007" cy="3991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SERIT</a:t>
            </a:r>
          </a:p>
        </p:txBody>
      </p:sp>
      <p:sp>
        <p:nvSpPr>
          <p:cNvPr id="264" name="Rettangolo 8"/>
          <p:cNvSpPr/>
          <p:nvPr/>
        </p:nvSpPr>
        <p:spPr>
          <a:xfrm>
            <a:off x="9104270" y="1297072"/>
            <a:ext cx="2016000" cy="74592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PERSONALE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Responsabile: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Ad interim – Direzione Aziendale</a:t>
            </a:r>
            <a:endParaRPr lang="it-IT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u="sng" dirty="0">
                <a:solidFill>
                  <a:schemeClr val="bg1">
                    <a:lumMod val="95000"/>
                  </a:schemeClr>
                </a:solidFill>
              </a:rPr>
              <a:t>Addetta:</a:t>
            </a:r>
            <a:r>
              <a:rPr lang="it-IT" sz="1000" u="sng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 Silvia Angiargiu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1467499" y="5907629"/>
            <a:ext cx="1068347" cy="399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CAPTAZIONE BIOGAS</a:t>
            </a:r>
          </a:p>
        </p:txBody>
      </p:sp>
      <p:sp>
        <p:nvSpPr>
          <p:cNvPr id="353" name="Rettangolo 352">
            <a:extLst>
              <a:ext uri="{FF2B5EF4-FFF2-40B4-BE49-F238E27FC236}">
                <a16:creationId xmlns="" xmlns:a16="http://schemas.microsoft.com/office/drawing/2014/main" id="{D227B153-F830-4C70-A00B-D6EABA6A7E9E}"/>
              </a:ext>
            </a:extLst>
          </p:cNvPr>
          <p:cNvSpPr/>
          <p:nvPr/>
        </p:nvSpPr>
        <p:spPr>
          <a:xfrm>
            <a:off x="3790949" y="5403192"/>
            <a:ext cx="1066800" cy="456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MANUTENZIONI ELETTRICHE</a:t>
            </a:r>
          </a:p>
        </p:txBody>
      </p:sp>
      <p:sp>
        <p:nvSpPr>
          <p:cNvPr id="62" name="Rettangolo 61">
            <a:extLst>
              <a:ext uri="{FF2B5EF4-FFF2-40B4-BE49-F238E27FC236}">
                <a16:creationId xmlns="" xmlns:a16="http://schemas.microsoft.com/office/drawing/2014/main" id="{62DCC5B2-EE7C-46FF-96C8-4F142427FB6C}"/>
              </a:ext>
            </a:extLst>
          </p:cNvPr>
          <p:cNvSpPr/>
          <p:nvPr/>
        </p:nvSpPr>
        <p:spPr>
          <a:xfrm>
            <a:off x="1467500" y="5403192"/>
            <a:ext cx="1068049" cy="456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TRASFERIMENTO SECCO</a:t>
            </a:r>
          </a:p>
        </p:txBody>
      </p:sp>
      <p:sp>
        <p:nvSpPr>
          <p:cNvPr id="98" name="Rettangolo 97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8909001" y="5410466"/>
            <a:ext cx="1224000" cy="456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DEPURATORE</a:t>
            </a:r>
          </a:p>
        </p:txBody>
      </p:sp>
      <p:sp>
        <p:nvSpPr>
          <p:cNvPr id="99" name="Rettangolo 98">
            <a:extLst>
              <a:ext uri="{FF2B5EF4-FFF2-40B4-BE49-F238E27FC236}">
                <a16:creationId xmlns="" xmlns:a16="http://schemas.microsoft.com/office/drawing/2014/main" id="{5F9B1D1F-0868-44CB-8E4F-73EF3C09EA35}"/>
              </a:ext>
            </a:extLst>
          </p:cNvPr>
          <p:cNvSpPr/>
          <p:nvPr/>
        </p:nvSpPr>
        <p:spPr>
          <a:xfrm>
            <a:off x="10223943" y="5415912"/>
            <a:ext cx="1224000" cy="4437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POTABILIZZATORE</a:t>
            </a:r>
          </a:p>
        </p:txBody>
      </p:sp>
      <p:sp>
        <p:nvSpPr>
          <p:cNvPr id="100" name="Rettangolo 99">
            <a:extLst>
              <a:ext uri="{FF2B5EF4-FFF2-40B4-BE49-F238E27FC236}">
                <a16:creationId xmlns="" xmlns:a16="http://schemas.microsoft.com/office/drawing/2014/main" id="{793A4150-9606-4AE0-ADF1-84E3CB8C7A8C}"/>
              </a:ext>
            </a:extLst>
          </p:cNvPr>
          <p:cNvSpPr/>
          <p:nvPr/>
        </p:nvSpPr>
        <p:spPr>
          <a:xfrm>
            <a:off x="8983608" y="5917030"/>
            <a:ext cx="1074786" cy="380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SOLLEVAMENTO SAN GAVINO</a:t>
            </a:r>
          </a:p>
          <a:p>
            <a:pPr algn="ctr"/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1" name="Rettangolo 100">
            <a:extLst>
              <a:ext uri="{FF2B5EF4-FFF2-40B4-BE49-F238E27FC236}">
                <a16:creationId xmlns="" xmlns:a16="http://schemas.microsoft.com/office/drawing/2014/main" id="{B9EE981B-E406-4795-86B0-2752FE06B79D}"/>
              </a:ext>
            </a:extLst>
          </p:cNvPr>
          <p:cNvSpPr/>
          <p:nvPr/>
        </p:nvSpPr>
        <p:spPr>
          <a:xfrm>
            <a:off x="10350125" y="5907629"/>
            <a:ext cx="971635" cy="380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RETE Z.I. VILLACIDRO</a:t>
            </a:r>
          </a:p>
        </p:txBody>
      </p:sp>
      <p:sp>
        <p:nvSpPr>
          <p:cNvPr id="66" name="Rettangolo 65">
            <a:extLst>
              <a:ext uri="{FF2B5EF4-FFF2-40B4-BE49-F238E27FC236}">
                <a16:creationId xmlns="" xmlns:a16="http://schemas.microsoft.com/office/drawing/2014/main" id="{26A55D84-C489-AC15-5D91-7A1CD509BB56}"/>
              </a:ext>
            </a:extLst>
          </p:cNvPr>
          <p:cNvSpPr/>
          <p:nvPr/>
        </p:nvSpPr>
        <p:spPr>
          <a:xfrm>
            <a:off x="111865" y="4471457"/>
            <a:ext cx="1355635" cy="88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ACCETTAZIONE RIFIUTI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Responsabile:</a:t>
            </a:r>
            <a:r>
              <a:rPr lang="it-IT" sz="10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Ignazio Ibba</a:t>
            </a:r>
          </a:p>
        </p:txBody>
      </p:sp>
      <p:sp>
        <p:nvSpPr>
          <p:cNvPr id="74" name="Rettangolo 73"/>
          <p:cNvSpPr/>
          <p:nvPr/>
        </p:nvSpPr>
        <p:spPr>
          <a:xfrm>
            <a:off x="6249689" y="4484091"/>
            <a:ext cx="1224000" cy="88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TECNICO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Responsabile:</a:t>
            </a:r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dirty="0" err="1">
                <a:solidFill>
                  <a:schemeClr val="tx1"/>
                </a:solidFill>
              </a:rPr>
              <a:t>Efisietto</a:t>
            </a:r>
            <a:r>
              <a:rPr lang="it-IT" sz="1000" dirty="0">
                <a:solidFill>
                  <a:schemeClr val="tx1"/>
                </a:solidFill>
              </a:rPr>
              <a:t> </a:t>
            </a:r>
            <a:r>
              <a:rPr lang="it-IT" sz="1000" dirty="0" err="1">
                <a:solidFill>
                  <a:schemeClr val="tx1"/>
                </a:solidFill>
              </a:rPr>
              <a:t>Deiana</a:t>
            </a:r>
            <a:endParaRPr lang="it-IT" sz="1000" dirty="0">
              <a:solidFill>
                <a:schemeClr val="tx1"/>
              </a:solidFill>
            </a:endParaRPr>
          </a:p>
          <a:p>
            <a:pPr algn="ctr"/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0" name="Connettore 2 69">
            <a:extLst>
              <a:ext uri="{FF2B5EF4-FFF2-40B4-BE49-F238E27FC236}">
                <a16:creationId xmlns="" xmlns:a16="http://schemas.microsoft.com/office/drawing/2014/main" id="{DBFB0CBE-6810-BB0C-8A96-5203E6CE1DB3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7250071" y="895943"/>
            <a:ext cx="1" cy="26401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ttangolo 8">
            <a:extLst>
              <a:ext uri="{FF2B5EF4-FFF2-40B4-BE49-F238E27FC236}">
                <a16:creationId xmlns="" xmlns:a16="http://schemas.microsoft.com/office/drawing/2014/main" id="{0C1D7800-6D83-5C83-3D9C-B18C222388F2}"/>
              </a:ext>
            </a:extLst>
          </p:cNvPr>
          <p:cNvSpPr/>
          <p:nvPr/>
        </p:nvSpPr>
        <p:spPr>
          <a:xfrm>
            <a:off x="3392438" y="708046"/>
            <a:ext cx="2024863" cy="4605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ORAGNISMO DI VIGILANZA (ODV)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Marcello </a:t>
            </a:r>
            <a:r>
              <a:rPr lang="it-IT" sz="1000" dirty="0" err="1">
                <a:solidFill>
                  <a:schemeClr val="bg1"/>
                </a:solidFill>
              </a:rPr>
              <a:t>Spissu</a:t>
            </a:r>
            <a:endParaRPr lang="it-IT" sz="1000" dirty="0">
              <a:solidFill>
                <a:schemeClr val="bg1"/>
              </a:solidFill>
            </a:endParaRPr>
          </a:p>
        </p:txBody>
      </p:sp>
      <p:sp>
        <p:nvSpPr>
          <p:cNvPr id="61" name="Rettangolo 60">
            <a:extLst>
              <a:ext uri="{FF2B5EF4-FFF2-40B4-BE49-F238E27FC236}">
                <a16:creationId xmlns="" xmlns:a16="http://schemas.microsoft.com/office/drawing/2014/main" id="{D227B153-F830-4C70-A00B-D6EABA6A7E9E}"/>
              </a:ext>
            </a:extLst>
          </p:cNvPr>
          <p:cNvSpPr/>
          <p:nvPr/>
        </p:nvSpPr>
        <p:spPr>
          <a:xfrm>
            <a:off x="231682" y="5403193"/>
            <a:ext cx="1116000" cy="456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ACCETTAZIONE RIFIUTI E PESA</a:t>
            </a:r>
          </a:p>
        </p:txBody>
      </p:sp>
      <p:sp>
        <p:nvSpPr>
          <p:cNvPr id="2" name="Rettangolo 5">
            <a:extLst>
              <a:ext uri="{FF2B5EF4-FFF2-40B4-BE49-F238E27FC236}">
                <a16:creationId xmlns="" xmlns:a16="http://schemas.microsoft.com/office/drawing/2014/main" id="{46C01482-ECEC-8D01-8AC3-04D86708B52A}"/>
              </a:ext>
            </a:extLst>
          </p:cNvPr>
          <p:cNvSpPr/>
          <p:nvPr/>
        </p:nvSpPr>
        <p:spPr>
          <a:xfrm>
            <a:off x="9104275" y="2682983"/>
            <a:ext cx="2016000" cy="66564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TECNICO MEZZI E RU - REFERENTE IPPC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(Consulente esterno)</a:t>
            </a:r>
          </a:p>
          <a:p>
            <a:pPr algn="ctr"/>
            <a:r>
              <a:rPr lang="it-IT" sz="1000" dirty="0"/>
              <a:t>  Gianluca Vargiu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="" xmlns:a16="http://schemas.microsoft.com/office/drawing/2014/main" id="{4DD5AF8C-56FB-4365-81AF-F545C18366A2}"/>
              </a:ext>
            </a:extLst>
          </p:cNvPr>
          <p:cNvSpPr/>
          <p:nvPr/>
        </p:nvSpPr>
        <p:spPr>
          <a:xfrm>
            <a:off x="9017652" y="4492326"/>
            <a:ext cx="1936098" cy="860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SETTORE IDRICO INTEGRATO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 di esercizio:</a:t>
            </a:r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Cristian Cocco</a:t>
            </a:r>
          </a:p>
        </p:txBody>
      </p:sp>
      <p:sp>
        <p:nvSpPr>
          <p:cNvPr id="54" name="Rettangolo 5">
            <a:extLst>
              <a:ext uri="{FF2B5EF4-FFF2-40B4-BE49-F238E27FC236}">
                <a16:creationId xmlns="" xmlns:a16="http://schemas.microsoft.com/office/drawing/2014/main" id="{46C01482-ECEC-8D01-8AC3-04D86708B52A}"/>
              </a:ext>
            </a:extLst>
          </p:cNvPr>
          <p:cNvSpPr/>
          <p:nvPr/>
        </p:nvSpPr>
        <p:spPr>
          <a:xfrm>
            <a:off x="9104276" y="3834966"/>
            <a:ext cx="2016000" cy="4340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TECNICO IDRICO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Alessandra </a:t>
            </a:r>
            <a:r>
              <a:rPr lang="it-IT" sz="1000" dirty="0" err="1">
                <a:solidFill>
                  <a:schemeClr val="bg1"/>
                </a:solidFill>
              </a:rPr>
              <a:t>Ecca</a:t>
            </a:r>
            <a:endParaRPr lang="it-IT" sz="1000" dirty="0">
              <a:solidFill>
                <a:schemeClr val="bg1"/>
              </a:solidFill>
            </a:endParaRPr>
          </a:p>
          <a:p>
            <a:pPr algn="ctr"/>
            <a:endParaRPr lang="it-IT" sz="1000" dirty="0"/>
          </a:p>
        </p:txBody>
      </p:sp>
      <p:cxnSp>
        <p:nvCxnSpPr>
          <p:cNvPr id="266" name="Connettore 1 265"/>
          <p:cNvCxnSpPr/>
          <p:nvPr/>
        </p:nvCxnSpPr>
        <p:spPr>
          <a:xfrm>
            <a:off x="779264" y="4353279"/>
            <a:ext cx="9206437" cy="102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nettore 2 124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 flipH="1">
            <a:off x="7252111" y="4258954"/>
            <a:ext cx="1" cy="1045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2 126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779264" y="4353279"/>
            <a:ext cx="2" cy="1212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2 127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2586543" y="4353279"/>
            <a:ext cx="0" cy="124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2 132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9985701" y="4363495"/>
            <a:ext cx="0" cy="133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2 133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 flipH="1">
            <a:off x="8173713" y="4363495"/>
            <a:ext cx="966" cy="1288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2 134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5580575" y="4363495"/>
            <a:ext cx="1" cy="1164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2 135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4315551" y="4353279"/>
            <a:ext cx="1" cy="1338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6861688" y="4363495"/>
            <a:ext cx="1" cy="1251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7577426" y="4496595"/>
            <a:ext cx="1314553" cy="8728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MAGAZZINO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Responsabile:</a:t>
            </a:r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Ad interim – Capo Impianti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Marco Bandino</a:t>
            </a:r>
          </a:p>
          <a:p>
            <a:pPr algn="ctr"/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ettangolo 66">
            <a:extLst>
              <a:ext uri="{FF2B5EF4-FFF2-40B4-BE49-F238E27FC236}">
                <a16:creationId xmlns="" xmlns:a16="http://schemas.microsoft.com/office/drawing/2014/main" id="{D227B153-F830-4C70-A00B-D6EABA6A7E9E}"/>
              </a:ext>
            </a:extLst>
          </p:cNvPr>
          <p:cNvSpPr/>
          <p:nvPr/>
        </p:nvSpPr>
        <p:spPr>
          <a:xfrm>
            <a:off x="5073267" y="5403192"/>
            <a:ext cx="1020780" cy="456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COORDIATORE MANUTENZIONI PROGRAMMATE</a:t>
            </a:r>
            <a:endParaRPr lang="it-IT" sz="900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Rettangolo 68">
            <a:extLst>
              <a:ext uri="{FF2B5EF4-FFF2-40B4-BE49-F238E27FC236}">
                <a16:creationId xmlns="" xmlns:a16="http://schemas.microsoft.com/office/drawing/2014/main" id="{D227B153-F830-4C70-A00B-D6EABA6A7E9E}"/>
              </a:ext>
            </a:extLst>
          </p:cNvPr>
          <p:cNvSpPr/>
          <p:nvPr/>
        </p:nvSpPr>
        <p:spPr>
          <a:xfrm>
            <a:off x="7797798" y="5397533"/>
            <a:ext cx="924561" cy="456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MAGAZZINO</a:t>
            </a:r>
          </a:p>
        </p:txBody>
      </p:sp>
      <p:sp>
        <p:nvSpPr>
          <p:cNvPr id="71" name="Rettangolo 70">
            <a:extLst>
              <a:ext uri="{FF2B5EF4-FFF2-40B4-BE49-F238E27FC236}">
                <a16:creationId xmlns="" xmlns:a16="http://schemas.microsoft.com/office/drawing/2014/main" id="{D227B153-F830-4C70-A00B-D6EABA6A7E9E}"/>
              </a:ext>
            </a:extLst>
          </p:cNvPr>
          <p:cNvSpPr/>
          <p:nvPr/>
        </p:nvSpPr>
        <p:spPr>
          <a:xfrm>
            <a:off x="5073267" y="5926432"/>
            <a:ext cx="1034068" cy="3803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9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MANUTENZIONI MEZZI</a:t>
            </a:r>
          </a:p>
          <a:p>
            <a:pPr algn="ctr"/>
            <a:endParaRPr lang="it-IT" sz="900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2" name="Rettangolo 5"/>
          <p:cNvSpPr/>
          <p:nvPr/>
        </p:nvSpPr>
        <p:spPr>
          <a:xfrm>
            <a:off x="3396869" y="3132882"/>
            <a:ext cx="2016000" cy="421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MEDICO COMPETENTE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Roberto Ciocci</a:t>
            </a:r>
          </a:p>
        </p:txBody>
      </p:sp>
      <p:cxnSp>
        <p:nvCxnSpPr>
          <p:cNvPr id="81" name="Connettore 2 80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endCxn id="264" idx="1"/>
          </p:cNvCxnSpPr>
          <p:nvPr/>
        </p:nvCxnSpPr>
        <p:spPr>
          <a:xfrm>
            <a:off x="7258929" y="1670034"/>
            <a:ext cx="184534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2 83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7255523" y="2389562"/>
            <a:ext cx="1845341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7243247" y="995346"/>
            <a:ext cx="1861022" cy="10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endCxn id="6" idx="3"/>
          </p:cNvCxnSpPr>
          <p:nvPr/>
        </p:nvCxnSpPr>
        <p:spPr>
          <a:xfrm flipH="1">
            <a:off x="5417201" y="2142686"/>
            <a:ext cx="183480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2 90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 flipH="1">
            <a:off x="5417302" y="2833472"/>
            <a:ext cx="183480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2 92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 flipH="1">
            <a:off x="5417302" y="1485540"/>
            <a:ext cx="183480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2 93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 flipH="1">
            <a:off x="5408438" y="952467"/>
            <a:ext cx="1834809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4 55"/>
          <p:cNvCxnSpPr>
            <a:endCxn id="54" idx="1"/>
          </p:cNvCxnSpPr>
          <p:nvPr/>
        </p:nvCxnSpPr>
        <p:spPr>
          <a:xfrm>
            <a:off x="7252112" y="3297085"/>
            <a:ext cx="1852164" cy="75489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4 106"/>
          <p:cNvCxnSpPr>
            <a:endCxn id="22" idx="3"/>
          </p:cNvCxnSpPr>
          <p:nvPr/>
        </p:nvCxnSpPr>
        <p:spPr>
          <a:xfrm rot="10800000" flipV="1">
            <a:off x="5408439" y="3431539"/>
            <a:ext cx="1834808" cy="494591"/>
          </a:xfrm>
          <a:prstGeom prst="bentConnector3">
            <a:avLst>
              <a:gd name="adj1" fmla="val 61628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4 111"/>
          <p:cNvCxnSpPr>
            <a:cxnSpLocks/>
            <a:endCxn id="2" idx="1"/>
          </p:cNvCxnSpPr>
          <p:nvPr/>
        </p:nvCxnSpPr>
        <p:spPr>
          <a:xfrm>
            <a:off x="7250071" y="2939466"/>
            <a:ext cx="1854204" cy="76340"/>
          </a:xfrm>
          <a:prstGeom prst="bentConnector3">
            <a:avLst>
              <a:gd name="adj1" fmla="val 64346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4 114"/>
          <p:cNvCxnSpPr>
            <a:endCxn id="72" idx="3"/>
          </p:cNvCxnSpPr>
          <p:nvPr/>
        </p:nvCxnSpPr>
        <p:spPr>
          <a:xfrm rot="10800000" flipV="1">
            <a:off x="5412870" y="3132882"/>
            <a:ext cx="1839139" cy="210820"/>
          </a:xfrm>
          <a:prstGeom prst="bentConnector3">
            <a:avLst>
              <a:gd name="adj1" fmla="val 7472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ttangolo 5">
            <a:extLst>
              <a:ext uri="{FF2B5EF4-FFF2-40B4-BE49-F238E27FC236}">
                <a16:creationId xmlns="" xmlns:a16="http://schemas.microsoft.com/office/drawing/2014/main" id="{46C01482-ECEC-8D01-8AC3-04D86708B52A}"/>
              </a:ext>
            </a:extLst>
          </p:cNvPr>
          <p:cNvSpPr/>
          <p:nvPr/>
        </p:nvSpPr>
        <p:spPr>
          <a:xfrm>
            <a:off x="9104276" y="3376292"/>
            <a:ext cx="2016000" cy="4340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900" dirty="0" smtClean="0"/>
              <a:t>RPCT</a:t>
            </a:r>
            <a:endParaRPr lang="it-IT" sz="900" dirty="0"/>
          </a:p>
          <a:p>
            <a:pPr algn="ctr"/>
            <a:r>
              <a:rPr lang="it-IT" sz="900" dirty="0"/>
              <a:t>Marilina </a:t>
            </a:r>
            <a:r>
              <a:rPr lang="it-IT" sz="900" dirty="0" err="1"/>
              <a:t>Pes</a:t>
            </a:r>
            <a:endParaRPr lang="it-IT" sz="900" dirty="0"/>
          </a:p>
          <a:p>
            <a:pPr algn="ctr"/>
            <a:endParaRPr lang="it-IT" sz="1000" dirty="0"/>
          </a:p>
        </p:txBody>
      </p:sp>
      <p:cxnSp>
        <p:nvCxnSpPr>
          <p:cNvPr id="73" name="Connettore 4 72"/>
          <p:cNvCxnSpPr/>
          <p:nvPr/>
        </p:nvCxnSpPr>
        <p:spPr>
          <a:xfrm>
            <a:off x="7258929" y="3169909"/>
            <a:ext cx="1852164" cy="423398"/>
          </a:xfrm>
          <a:prstGeom prst="bentConnector3">
            <a:avLst>
              <a:gd name="adj1" fmla="val 59874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79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768858" y="3681765"/>
            <a:ext cx="1470519" cy="8177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SALUTE E SICUREZZA LAVORATORI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(Consulente esterno)</a:t>
            </a:r>
          </a:p>
          <a:p>
            <a:pPr algn="ctr"/>
            <a:r>
              <a:rPr lang="it-IT" sz="1000" u="sng" dirty="0"/>
              <a:t>RSPP:</a:t>
            </a:r>
            <a:r>
              <a:rPr lang="it-IT" sz="1000" dirty="0"/>
              <a:t> Umberto Torresani</a:t>
            </a:r>
          </a:p>
        </p:txBody>
      </p:sp>
      <p:sp>
        <p:nvSpPr>
          <p:cNvPr id="5" name="Rettangolo 5"/>
          <p:cNvSpPr/>
          <p:nvPr/>
        </p:nvSpPr>
        <p:spPr>
          <a:xfrm>
            <a:off x="8280541" y="3685794"/>
            <a:ext cx="1313040" cy="8177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MONITORAGGIO E CONTROLLO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(Consulente esterno) Lai Libero</a:t>
            </a:r>
          </a:p>
        </p:txBody>
      </p:sp>
      <p:sp>
        <p:nvSpPr>
          <p:cNvPr id="6" name="Rettangolo 5"/>
          <p:cNvSpPr/>
          <p:nvPr/>
        </p:nvSpPr>
        <p:spPr>
          <a:xfrm>
            <a:off x="35560" y="3682049"/>
            <a:ext cx="1430335" cy="8177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SEGRETERIA GENERALE E CONTABILITÁ</a:t>
            </a:r>
          </a:p>
          <a:p>
            <a:pPr algn="ctr"/>
            <a:r>
              <a:rPr lang="it-IT" sz="1000" u="sng" dirty="0">
                <a:solidFill>
                  <a:schemeClr val="bg1"/>
                </a:solidFill>
              </a:rPr>
              <a:t>Responsabile:</a:t>
            </a:r>
            <a:r>
              <a:rPr lang="it-IT" sz="1000" u="sng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Elisabetta Defraia</a:t>
            </a:r>
          </a:p>
        </p:txBody>
      </p:sp>
      <p:sp>
        <p:nvSpPr>
          <p:cNvPr id="7" name="Rettangolo 8"/>
          <p:cNvSpPr/>
          <p:nvPr/>
        </p:nvSpPr>
        <p:spPr>
          <a:xfrm>
            <a:off x="2858453" y="3681765"/>
            <a:ext cx="1199195" cy="8177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ACQUISTI</a:t>
            </a:r>
          </a:p>
          <a:p>
            <a:pPr algn="ctr"/>
            <a:r>
              <a:rPr lang="it-IT" sz="1000" u="sng" dirty="0">
                <a:solidFill>
                  <a:schemeClr val="bg1"/>
                </a:solidFill>
              </a:rPr>
              <a:t>Responsabile: 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Enrico Ceccanti 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6828477" y="5084793"/>
            <a:ext cx="1351280" cy="6345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ASPP: Martina Carta</a:t>
            </a:r>
          </a:p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ASPP: Salvatore </a:t>
            </a:r>
            <a:r>
              <a:rPr lang="it-IT" sz="900" dirty="0" err="1">
                <a:solidFill>
                  <a:schemeClr val="bg2">
                    <a:lumMod val="25000"/>
                  </a:schemeClr>
                </a:solidFill>
              </a:rPr>
              <a:t>Caddeo</a:t>
            </a:r>
            <a:endParaRPr lang="it-IT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8293170" y="5086570"/>
            <a:ext cx="1287782" cy="6345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Coordinamento MC: Anna Pina </a:t>
            </a:r>
            <a:r>
              <a:rPr lang="it-IT" sz="900" dirty="0" err="1">
                <a:solidFill>
                  <a:schemeClr val="bg2">
                    <a:lumMod val="25000"/>
                  </a:schemeClr>
                </a:solidFill>
              </a:rPr>
              <a:t>Aru</a:t>
            </a:r>
            <a:endParaRPr lang="it-IT" sz="9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Addetta: Bruna </a:t>
            </a:r>
            <a:r>
              <a:rPr lang="it-IT" sz="900" dirty="0" err="1">
                <a:solidFill>
                  <a:schemeClr val="bg2">
                    <a:lumMod val="25000"/>
                  </a:schemeClr>
                </a:solidFill>
              </a:rPr>
              <a:t>Frongia</a:t>
            </a:r>
            <a:endParaRPr lang="it-IT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103027" y="5097137"/>
            <a:ext cx="1295400" cy="6297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Addetta: Marilina </a:t>
            </a:r>
            <a:r>
              <a:rPr lang="it-IT" sz="900" dirty="0" err="1">
                <a:solidFill>
                  <a:schemeClr val="bg2">
                    <a:lumMod val="25000"/>
                  </a:schemeClr>
                </a:solidFill>
              </a:rPr>
              <a:t>Pes</a:t>
            </a:r>
            <a:endParaRPr lang="it-IT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ttangolo 10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2838131" y="5095719"/>
            <a:ext cx="1199195" cy="6297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 smtClean="0">
                <a:solidFill>
                  <a:schemeClr val="bg2">
                    <a:lumMod val="25000"/>
                  </a:schemeClr>
                </a:solidFill>
              </a:rPr>
              <a:t>Addetta</a:t>
            </a:r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: Emanuela </a:t>
            </a:r>
            <a:r>
              <a:rPr lang="it-IT" sz="900" dirty="0" err="1">
                <a:solidFill>
                  <a:schemeClr val="bg2">
                    <a:lumMod val="25000"/>
                  </a:schemeClr>
                </a:solidFill>
              </a:rPr>
              <a:t>Tonizzo</a:t>
            </a:r>
            <a:endParaRPr lang="it-IT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2" name="Connettore 2 11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 flipH="1">
            <a:off x="7501647" y="4497705"/>
            <a:ext cx="2471" cy="5980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>
            <a:off x="8937061" y="4503525"/>
            <a:ext cx="0" cy="5830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flipH="1">
            <a:off x="750727" y="4499780"/>
            <a:ext cx="1" cy="5973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3437729" y="4504798"/>
            <a:ext cx="0" cy="5909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8"/>
          <p:cNvSpPr/>
          <p:nvPr/>
        </p:nvSpPr>
        <p:spPr>
          <a:xfrm>
            <a:off x="1501900" y="3682048"/>
            <a:ext cx="1317880" cy="8177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PERSONALE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Responsabile: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Ad interim – Direzione Aziendale</a:t>
            </a:r>
            <a:endParaRPr lang="it-IT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ttangolo 30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1703640" y="5097137"/>
            <a:ext cx="914400" cy="6134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9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Addetta: </a:t>
            </a:r>
            <a:r>
              <a:rPr lang="it-IT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Silvia </a:t>
            </a:r>
            <a:r>
              <a:rPr lang="it-IT" sz="9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Angiargiu</a:t>
            </a:r>
            <a:endParaRPr lang="it-IT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it-IT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2" name="Connettore 2 31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>
            <a:off x="2160840" y="4499779"/>
            <a:ext cx="0" cy="5973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ttangolo 5"/>
          <p:cNvSpPr/>
          <p:nvPr/>
        </p:nvSpPr>
        <p:spPr>
          <a:xfrm>
            <a:off x="5387720" y="3679975"/>
            <a:ext cx="1338200" cy="81773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SISTEMA DI GESTIONE INTEGRATO </a:t>
            </a:r>
          </a:p>
          <a:p>
            <a:pPr algn="ctr"/>
            <a:r>
              <a:rPr lang="it-IT" sz="1000" dirty="0"/>
              <a:t> Cristian Cocco</a:t>
            </a:r>
          </a:p>
        </p:txBody>
      </p:sp>
      <p:sp>
        <p:nvSpPr>
          <p:cNvPr id="108" name="Rettangolo 107"/>
          <p:cNvSpPr/>
          <p:nvPr/>
        </p:nvSpPr>
        <p:spPr>
          <a:xfrm>
            <a:off x="4859431" y="1159284"/>
            <a:ext cx="2160000" cy="8076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Direzione</a:t>
            </a:r>
          </a:p>
          <a:p>
            <a:pPr algn="ctr"/>
            <a:r>
              <a:rPr lang="it-IT" sz="1100" u="sng" dirty="0"/>
              <a:t>Direzione Aziendale:</a:t>
            </a:r>
            <a:r>
              <a:rPr lang="it-IT" sz="1100" dirty="0"/>
              <a:t> 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Francesco </a:t>
            </a:r>
            <a:r>
              <a:rPr lang="it-IT" sz="1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Salaris</a:t>
            </a:r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Massimo Lai</a:t>
            </a:r>
          </a:p>
        </p:txBody>
      </p:sp>
      <p:sp>
        <p:nvSpPr>
          <p:cNvPr id="115" name="Rettangolo 5">
            <a:extLst>
              <a:ext uri="{FF2B5EF4-FFF2-40B4-BE49-F238E27FC236}">
                <a16:creationId xmlns="" xmlns:a16="http://schemas.microsoft.com/office/drawing/2014/main" id="{46C01482-ECEC-8D01-8AC3-04D86708B52A}"/>
              </a:ext>
            </a:extLst>
          </p:cNvPr>
          <p:cNvSpPr/>
          <p:nvPr/>
        </p:nvSpPr>
        <p:spPr>
          <a:xfrm>
            <a:off x="9629146" y="3682049"/>
            <a:ext cx="1269994" cy="820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TECNICO MEZZI E RU - REFERENTE IPPC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(Consulente esterno)</a:t>
            </a:r>
          </a:p>
          <a:p>
            <a:pPr algn="ctr"/>
            <a:r>
              <a:rPr lang="it-IT" sz="1000" dirty="0"/>
              <a:t>  Gianluca Vargiu</a:t>
            </a:r>
          </a:p>
        </p:txBody>
      </p:sp>
      <p:sp>
        <p:nvSpPr>
          <p:cNvPr id="116" name="Rettangolo 5">
            <a:extLst>
              <a:ext uri="{FF2B5EF4-FFF2-40B4-BE49-F238E27FC236}">
                <a16:creationId xmlns="" xmlns:a16="http://schemas.microsoft.com/office/drawing/2014/main" id="{46C01482-ECEC-8D01-8AC3-04D86708B52A}"/>
              </a:ext>
            </a:extLst>
          </p:cNvPr>
          <p:cNvSpPr/>
          <p:nvPr/>
        </p:nvSpPr>
        <p:spPr>
          <a:xfrm>
            <a:off x="10944860" y="3682049"/>
            <a:ext cx="1099820" cy="82012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TECNICO IDRICO</a:t>
            </a:r>
          </a:p>
          <a:p>
            <a:pPr algn="ctr"/>
            <a:r>
              <a:rPr lang="it-IT" sz="1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Responsabile: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Alessandra </a:t>
            </a:r>
            <a:r>
              <a:rPr lang="it-IT" sz="1000" dirty="0" err="1">
                <a:solidFill>
                  <a:schemeClr val="bg1"/>
                </a:solidFill>
              </a:rPr>
              <a:t>Ecca</a:t>
            </a:r>
            <a:endParaRPr lang="it-IT" sz="1000" dirty="0">
              <a:solidFill>
                <a:schemeClr val="bg1"/>
              </a:solidFill>
            </a:endParaRPr>
          </a:p>
          <a:p>
            <a:pPr algn="ctr"/>
            <a:endParaRPr lang="it-IT" sz="1000" dirty="0"/>
          </a:p>
        </p:txBody>
      </p:sp>
      <p:cxnSp>
        <p:nvCxnSpPr>
          <p:cNvPr id="117" name="Connettore 1 116"/>
          <p:cNvCxnSpPr/>
          <p:nvPr/>
        </p:nvCxnSpPr>
        <p:spPr>
          <a:xfrm flipV="1">
            <a:off x="772543" y="3433193"/>
            <a:ext cx="10724611" cy="125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8" name="Object 20"/>
          <p:cNvGraphicFramePr/>
          <p:nvPr>
            <p:extLst>
              <p:ext uri="{D42A27DB-BD31-4B8C-83A1-F6EECF244321}">
                <p14:modId xmlns:p14="http://schemas.microsoft.com/office/powerpoint/2010/main" val="789755382"/>
              </p:ext>
            </p:extLst>
          </p:nvPr>
        </p:nvGraphicFramePr>
        <p:xfrm>
          <a:off x="211035" y="691709"/>
          <a:ext cx="2116026" cy="617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r:id="rId3" imgW="1885950" imgH="571500" progId="Word.Document.8">
                  <p:embed/>
                </p:oleObj>
              </mc:Choice>
              <mc:Fallback>
                <p:oleObj r:id="rId3" imgW="1885950" imgH="5715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035" y="691709"/>
                        <a:ext cx="2116026" cy="617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Tabella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186122"/>
              </p:ext>
            </p:extLst>
          </p:nvPr>
        </p:nvGraphicFramePr>
        <p:xfrm>
          <a:off x="30534" y="35072"/>
          <a:ext cx="2573492" cy="1292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05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1663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ORGANIGRAMMA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/>
                        <a:t>REV.04 del </a:t>
                      </a:r>
                      <a:r>
                        <a:rPr lang="it-IT" sz="1000" b="1" dirty="0" smtClean="0"/>
                        <a:t>GIUGNO </a:t>
                      </a:r>
                      <a:r>
                        <a:rPr lang="it-IT" sz="1000" b="1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2766">
                <a:tc gridSpan="2">
                  <a:txBody>
                    <a:bodyPr/>
                    <a:lstStyle/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it-IT" sz="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Liquidazione</a:t>
                      </a:r>
                      <a:endParaRPr lang="it-IT" sz="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20" name="Connettore 2 119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772543" y="3444989"/>
            <a:ext cx="1" cy="231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2 120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2160839" y="3448161"/>
            <a:ext cx="1" cy="231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2 121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3437730" y="3450235"/>
            <a:ext cx="1" cy="231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2 122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4719820" y="3450235"/>
            <a:ext cx="1" cy="231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2 123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6055739" y="3450235"/>
            <a:ext cx="1" cy="231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2 124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37061" y="3440405"/>
            <a:ext cx="2919" cy="2453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2 125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10347962" y="3444989"/>
            <a:ext cx="1" cy="231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2 126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11494770" y="3433192"/>
            <a:ext cx="2384" cy="2488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2 129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108" idx="2"/>
          </p:cNvCxnSpPr>
          <p:nvPr/>
        </p:nvCxnSpPr>
        <p:spPr>
          <a:xfrm>
            <a:off x="5939431" y="1966917"/>
            <a:ext cx="0" cy="14734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2 132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7596439" y="3440405"/>
            <a:ext cx="1" cy="2318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CasellaDiTesto 135"/>
          <p:cNvSpPr txBox="1"/>
          <p:nvPr/>
        </p:nvSpPr>
        <p:spPr>
          <a:xfrm>
            <a:off x="35560" y="1475817"/>
            <a:ext cx="404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ORGANIGRAMMA SETTORIALE: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TECNICO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AMMINISTRATIVA</a:t>
            </a:r>
          </a:p>
        </p:txBody>
      </p:sp>
      <p:sp>
        <p:nvSpPr>
          <p:cNvPr id="137" name="Rettangolo 136"/>
          <p:cNvSpPr/>
          <p:nvPr/>
        </p:nvSpPr>
        <p:spPr>
          <a:xfrm>
            <a:off x="10369868" y="5081560"/>
            <a:ext cx="1219837" cy="6363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CAPO IMPIANTI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Marco Bandino</a:t>
            </a:r>
          </a:p>
        </p:txBody>
      </p:sp>
      <p:cxnSp>
        <p:nvCxnSpPr>
          <p:cNvPr id="139" name="Connettore 1 138"/>
          <p:cNvCxnSpPr/>
          <p:nvPr/>
        </p:nvCxnSpPr>
        <p:spPr>
          <a:xfrm>
            <a:off x="10388603" y="4837812"/>
            <a:ext cx="11823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ttore 2 140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10982961" y="4837811"/>
            <a:ext cx="0" cy="2469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2 142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10388602" y="4491592"/>
            <a:ext cx="1" cy="3462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2 145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 flipH="1">
            <a:off x="11570969" y="4504798"/>
            <a:ext cx="1" cy="3330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2 167"/>
          <p:cNvCxnSpPr/>
          <p:nvPr/>
        </p:nvCxnSpPr>
        <p:spPr>
          <a:xfrm>
            <a:off x="8939980" y="4925060"/>
            <a:ext cx="203980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ttangolo 5"/>
          <p:cNvSpPr/>
          <p:nvPr/>
        </p:nvSpPr>
        <p:spPr>
          <a:xfrm>
            <a:off x="2703821" y="2332782"/>
            <a:ext cx="2016000" cy="4216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MEDICO COMPETENTE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Roberto Ciocci</a:t>
            </a:r>
          </a:p>
        </p:txBody>
      </p:sp>
      <p:sp>
        <p:nvSpPr>
          <p:cNvPr id="174" name="Rettangolo 8">
            <a:extLst>
              <a:ext uri="{FF2B5EF4-FFF2-40B4-BE49-F238E27FC236}">
                <a16:creationId xmlns="" xmlns:a16="http://schemas.microsoft.com/office/drawing/2014/main" id="{0C1D7800-6D83-5C83-3D9C-B18C222388F2}"/>
              </a:ext>
            </a:extLst>
          </p:cNvPr>
          <p:cNvSpPr/>
          <p:nvPr/>
        </p:nvSpPr>
        <p:spPr>
          <a:xfrm>
            <a:off x="7110998" y="2313347"/>
            <a:ext cx="2024863" cy="46051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ORGANISMO DI VIGILANZA (ODV)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Marcello </a:t>
            </a:r>
            <a:r>
              <a:rPr lang="it-IT" sz="1000" dirty="0" err="1">
                <a:solidFill>
                  <a:schemeClr val="bg1"/>
                </a:solidFill>
              </a:rPr>
              <a:t>Spissu</a:t>
            </a:r>
            <a:endParaRPr lang="it-IT" sz="1000" dirty="0">
              <a:solidFill>
                <a:schemeClr val="bg1"/>
              </a:solidFill>
            </a:endParaRPr>
          </a:p>
        </p:txBody>
      </p:sp>
      <p:sp>
        <p:nvSpPr>
          <p:cNvPr id="175" name="Rettangolo 174"/>
          <p:cNvSpPr/>
          <p:nvPr/>
        </p:nvSpPr>
        <p:spPr>
          <a:xfrm>
            <a:off x="4102720" y="3685794"/>
            <a:ext cx="1234200" cy="8139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RAPPRESENTANTE LAVORATORI RLSSA</a:t>
            </a:r>
          </a:p>
          <a:p>
            <a:pPr algn="ctr"/>
            <a:r>
              <a:rPr lang="it-IT" sz="1000" dirty="0"/>
              <a:t> Stefano Melis</a:t>
            </a:r>
          </a:p>
        </p:txBody>
      </p:sp>
      <p:cxnSp>
        <p:nvCxnSpPr>
          <p:cNvPr id="3" name="Connettore 4 2"/>
          <p:cNvCxnSpPr>
            <a:endCxn id="137" idx="3"/>
          </p:cNvCxnSpPr>
          <p:nvPr/>
        </p:nvCxnSpPr>
        <p:spPr>
          <a:xfrm>
            <a:off x="5939431" y="2227580"/>
            <a:ext cx="5650274" cy="3172168"/>
          </a:xfrm>
          <a:prstGeom prst="bentConnector3">
            <a:avLst>
              <a:gd name="adj1" fmla="val 10926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5">
            <a:extLst>
              <a:ext uri="{FF2B5EF4-FFF2-40B4-BE49-F238E27FC236}">
                <a16:creationId xmlns="" xmlns:a16="http://schemas.microsoft.com/office/drawing/2014/main" id="{9BC0F7D2-484B-066D-F2EE-CC8E354A2406}"/>
              </a:ext>
            </a:extLst>
          </p:cNvPr>
          <p:cNvSpPr/>
          <p:nvPr/>
        </p:nvSpPr>
        <p:spPr>
          <a:xfrm>
            <a:off x="7110997" y="2818833"/>
            <a:ext cx="2024861" cy="43403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900" dirty="0"/>
              <a:t>RESPONSABILE RPCT</a:t>
            </a:r>
          </a:p>
          <a:p>
            <a:pPr algn="ctr"/>
            <a:r>
              <a:rPr lang="it-IT" sz="900" dirty="0"/>
              <a:t>Marilina </a:t>
            </a:r>
            <a:r>
              <a:rPr lang="it-IT" sz="900" dirty="0" err="1"/>
              <a:t>Pes</a:t>
            </a:r>
            <a:endParaRPr lang="it-IT" sz="900" dirty="0"/>
          </a:p>
          <a:p>
            <a:pPr algn="ctr"/>
            <a:endParaRPr lang="it-IT" sz="1000" dirty="0"/>
          </a:p>
        </p:txBody>
      </p:sp>
      <p:cxnSp>
        <p:nvCxnSpPr>
          <p:cNvPr id="18" name="Connettore 1 17"/>
          <p:cNvCxnSpPr>
            <a:stCxn id="170" idx="3"/>
            <a:endCxn id="174" idx="1"/>
          </p:cNvCxnSpPr>
          <p:nvPr/>
        </p:nvCxnSpPr>
        <p:spPr>
          <a:xfrm>
            <a:off x="4719821" y="2543602"/>
            <a:ext cx="239117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5939431" y="3035848"/>
            <a:ext cx="11715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62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120962" y="2895618"/>
            <a:ext cx="173228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CAPO IMPIANTI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Marco Bandino</a:t>
            </a:r>
          </a:p>
        </p:txBody>
      </p:sp>
      <p:sp>
        <p:nvSpPr>
          <p:cNvPr id="26" name="Rettangolo 5">
            <a:extLst>
              <a:ext uri="{FF2B5EF4-FFF2-40B4-BE49-F238E27FC236}">
                <a16:creationId xmlns="" xmlns:a16="http://schemas.microsoft.com/office/drawing/2014/main" id="{46C01482-ECEC-8D01-8AC3-04D86708B52A}"/>
              </a:ext>
            </a:extLst>
          </p:cNvPr>
          <p:cNvSpPr/>
          <p:nvPr/>
        </p:nvSpPr>
        <p:spPr>
          <a:xfrm>
            <a:off x="2894420" y="1891520"/>
            <a:ext cx="2016000" cy="66564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TECNICO MEZZI E RU - REFERENTE IPPC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(Consulente esterno)</a:t>
            </a:r>
          </a:p>
          <a:p>
            <a:pPr algn="ctr"/>
            <a:r>
              <a:rPr lang="it-IT" sz="1000" dirty="0"/>
              <a:t>  Gianluca Vargiu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5051102" y="3911585"/>
            <a:ext cx="1872000" cy="88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PRODUZIONE RSU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 di esercizio:</a:t>
            </a:r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it-IT" sz="1000" dirty="0" smtClean="0">
                <a:solidFill>
                  <a:schemeClr val="bg2">
                    <a:lumMod val="25000"/>
                  </a:schemeClr>
                </a:solidFill>
              </a:rPr>
              <a:t>Cristiano </a:t>
            </a:r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Cabriolu</a:t>
            </a:r>
          </a:p>
        </p:txBody>
      </p:sp>
      <p:sp>
        <p:nvSpPr>
          <p:cNvPr id="28" name="Rettangolo 27"/>
          <p:cNvSpPr/>
          <p:nvPr/>
        </p:nvSpPr>
        <p:spPr>
          <a:xfrm>
            <a:off x="3779976" y="5376577"/>
            <a:ext cx="1080019" cy="5453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 smtClean="0">
                <a:solidFill>
                  <a:schemeClr val="bg2">
                    <a:lumMod val="25000"/>
                  </a:schemeClr>
                </a:solidFill>
              </a:rPr>
              <a:t>COMPOSTAGGIO</a:t>
            </a:r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Referente</a:t>
            </a:r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Rettangolo 28"/>
          <p:cNvSpPr/>
          <p:nvPr/>
        </p:nvSpPr>
        <p:spPr>
          <a:xfrm>
            <a:off x="6449655" y="5376299"/>
            <a:ext cx="1116000" cy="5417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DISCARICA</a:t>
            </a:r>
          </a:p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Referente</a:t>
            </a:r>
          </a:p>
        </p:txBody>
      </p:sp>
      <p:sp>
        <p:nvSpPr>
          <p:cNvPr id="30" name="Rettangolo 29"/>
          <p:cNvSpPr/>
          <p:nvPr/>
        </p:nvSpPr>
        <p:spPr>
          <a:xfrm>
            <a:off x="7821844" y="5371590"/>
            <a:ext cx="1074007" cy="549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SERIT</a:t>
            </a:r>
          </a:p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Referente</a:t>
            </a:r>
          </a:p>
        </p:txBody>
      </p:sp>
      <p:sp>
        <p:nvSpPr>
          <p:cNvPr id="31" name="Rettangolo 30"/>
          <p:cNvSpPr/>
          <p:nvPr/>
        </p:nvSpPr>
        <p:spPr>
          <a:xfrm>
            <a:off x="5076004" y="5372003"/>
            <a:ext cx="1108061" cy="5492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CAPTAZIONE BIOGAS</a:t>
            </a:r>
          </a:p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Referente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="" xmlns:a16="http://schemas.microsoft.com/office/drawing/2014/main" id="{62DCC5B2-EE7C-46FF-96C8-4F142427FB6C}"/>
              </a:ext>
            </a:extLst>
          </p:cNvPr>
          <p:cNvSpPr/>
          <p:nvPr/>
        </p:nvSpPr>
        <p:spPr>
          <a:xfrm>
            <a:off x="2564180" y="5372003"/>
            <a:ext cx="1068049" cy="5469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TRASFERIMENTO SECCO</a:t>
            </a:r>
          </a:p>
          <a:p>
            <a:pPr algn="ctr"/>
            <a:r>
              <a:rPr lang="it-IT" sz="800" dirty="0" smtClean="0">
                <a:solidFill>
                  <a:schemeClr val="bg2">
                    <a:lumMod val="25000"/>
                  </a:schemeClr>
                </a:solidFill>
              </a:rPr>
              <a:t>Referente</a:t>
            </a:r>
            <a:endParaRPr lang="it-IT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6" name="Connettore 1 35"/>
          <p:cNvCxnSpPr/>
          <p:nvPr/>
        </p:nvCxnSpPr>
        <p:spPr>
          <a:xfrm>
            <a:off x="3122364" y="5132418"/>
            <a:ext cx="52171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8339524" y="5132418"/>
            <a:ext cx="0" cy="239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6006256" y="4802908"/>
            <a:ext cx="0" cy="329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3122364" y="5136141"/>
            <a:ext cx="0" cy="239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6988244" y="5132418"/>
            <a:ext cx="0" cy="239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5639504" y="5137127"/>
            <a:ext cx="0" cy="239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2 47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4309553" y="5135776"/>
            <a:ext cx="0" cy="2391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ct 20"/>
          <p:cNvGraphicFramePr/>
          <p:nvPr>
            <p:extLst>
              <p:ext uri="{D42A27DB-BD31-4B8C-83A1-F6EECF244321}">
                <p14:modId xmlns:p14="http://schemas.microsoft.com/office/powerpoint/2010/main" val="3546049958"/>
              </p:ext>
            </p:extLst>
          </p:nvPr>
        </p:nvGraphicFramePr>
        <p:xfrm>
          <a:off x="214898" y="682571"/>
          <a:ext cx="2116026" cy="617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r:id="rId3" imgW="1885950" imgH="571500" progId="Word.Document.8">
                  <p:embed/>
                </p:oleObj>
              </mc:Choice>
              <mc:Fallback>
                <p:oleObj r:id="rId3" imgW="1885950" imgH="5715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898" y="682571"/>
                        <a:ext cx="2116026" cy="617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Tabella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989000"/>
              </p:ext>
            </p:extLst>
          </p:nvPr>
        </p:nvGraphicFramePr>
        <p:xfrm>
          <a:off x="30534" y="35072"/>
          <a:ext cx="2573492" cy="1292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05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1663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ORGANIGRAMMA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/>
                        <a:t>REV.04 del </a:t>
                      </a:r>
                      <a:r>
                        <a:rPr lang="it-IT" sz="1000" b="1" dirty="0" smtClean="0"/>
                        <a:t>GIUGNO </a:t>
                      </a:r>
                      <a:r>
                        <a:rPr lang="it-IT" sz="1000" b="1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2766">
                <a:tc gridSpan="2">
                  <a:txBody>
                    <a:bodyPr/>
                    <a:lstStyle/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it-IT" sz="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Liquidazione</a:t>
                      </a:r>
                      <a:endParaRPr lang="it-IT" sz="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" name="Rettangolo 5"/>
          <p:cNvSpPr/>
          <p:nvPr/>
        </p:nvSpPr>
        <p:spPr>
          <a:xfrm>
            <a:off x="7102093" y="1891520"/>
            <a:ext cx="2016000" cy="66564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MONITORAGGIO E CONTROLLO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(Consulente esterno)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Libero Lai</a:t>
            </a:r>
          </a:p>
        </p:txBody>
      </p:sp>
      <p:sp>
        <p:nvSpPr>
          <p:cNvPr id="54" name="Rettangolo 53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7175373" y="2877757"/>
            <a:ext cx="1869440" cy="456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Coordinamento MC: Anna Pina </a:t>
            </a:r>
            <a:r>
              <a:rPr lang="it-IT" sz="900" dirty="0" err="1">
                <a:solidFill>
                  <a:schemeClr val="bg2">
                    <a:lumMod val="25000"/>
                  </a:schemeClr>
                </a:solidFill>
              </a:rPr>
              <a:t>Aru</a:t>
            </a:r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Addetta: Bruna </a:t>
            </a:r>
            <a:r>
              <a:rPr lang="it-IT" sz="900" dirty="0" err="1">
                <a:solidFill>
                  <a:schemeClr val="bg2">
                    <a:lumMod val="25000"/>
                  </a:schemeClr>
                </a:solidFill>
              </a:rPr>
              <a:t>Frongia</a:t>
            </a:r>
            <a:endParaRPr lang="it-IT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5" name="Connettore 2 54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51" idx="2"/>
            <a:endCxn id="54" idx="0"/>
          </p:cNvCxnSpPr>
          <p:nvPr/>
        </p:nvCxnSpPr>
        <p:spPr>
          <a:xfrm>
            <a:off x="8110093" y="2557166"/>
            <a:ext cx="0" cy="3205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ttangolo 59"/>
          <p:cNvSpPr/>
          <p:nvPr/>
        </p:nvSpPr>
        <p:spPr>
          <a:xfrm>
            <a:off x="4907102" y="301670"/>
            <a:ext cx="2160000" cy="8076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Direzione</a:t>
            </a:r>
          </a:p>
          <a:p>
            <a:pPr algn="ctr"/>
            <a:r>
              <a:rPr lang="it-IT" sz="1100" u="sng" dirty="0"/>
              <a:t>Direzione Aziendale:</a:t>
            </a:r>
            <a:r>
              <a:rPr lang="it-IT" sz="1100" dirty="0"/>
              <a:t> 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Francesco </a:t>
            </a:r>
            <a:r>
              <a:rPr lang="it-IT" sz="1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Salaris</a:t>
            </a:r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Massimo Lai</a:t>
            </a:r>
          </a:p>
        </p:txBody>
      </p:sp>
      <p:sp>
        <p:nvSpPr>
          <p:cNvPr id="68" name="CasellaDiTesto 67"/>
          <p:cNvSpPr txBox="1"/>
          <p:nvPr/>
        </p:nvSpPr>
        <p:spPr>
          <a:xfrm>
            <a:off x="35560" y="1475817"/>
            <a:ext cx="318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ORGANIGRAMMA SETTORIALE: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RIFIUTI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Connettore 2 34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30" idx="2"/>
            <a:endCxn id="57" idx="0"/>
          </p:cNvCxnSpPr>
          <p:nvPr/>
        </p:nvCxnSpPr>
        <p:spPr>
          <a:xfrm flipH="1">
            <a:off x="8358847" y="5921358"/>
            <a:ext cx="1" cy="1931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29" idx="2"/>
            <a:endCxn id="56" idx="0"/>
          </p:cNvCxnSpPr>
          <p:nvPr/>
        </p:nvCxnSpPr>
        <p:spPr>
          <a:xfrm>
            <a:off x="7007655" y="5918077"/>
            <a:ext cx="0" cy="2011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5635396" y="5944330"/>
            <a:ext cx="0" cy="181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4309553" y="5932945"/>
            <a:ext cx="0" cy="181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3104256" y="5944330"/>
            <a:ext cx="0" cy="1816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ttangolo 44">
            <a:extLst>
              <a:ext uri="{FF2B5EF4-FFF2-40B4-BE49-F238E27FC236}">
                <a16:creationId xmlns="" xmlns:a16="http://schemas.microsoft.com/office/drawing/2014/main" id="{62DCC5B2-EE7C-46FF-96C8-4F142427FB6C}"/>
              </a:ext>
            </a:extLst>
          </p:cNvPr>
          <p:cNvSpPr/>
          <p:nvPr/>
        </p:nvSpPr>
        <p:spPr>
          <a:xfrm>
            <a:off x="2564180" y="6118322"/>
            <a:ext cx="1068049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Operatore</a:t>
            </a:r>
          </a:p>
        </p:txBody>
      </p:sp>
      <p:sp>
        <p:nvSpPr>
          <p:cNvPr id="52" name="Rettangolo 51">
            <a:extLst>
              <a:ext uri="{FF2B5EF4-FFF2-40B4-BE49-F238E27FC236}">
                <a16:creationId xmlns="" xmlns:a16="http://schemas.microsoft.com/office/drawing/2014/main" id="{62DCC5B2-EE7C-46FF-96C8-4F142427FB6C}"/>
              </a:ext>
            </a:extLst>
          </p:cNvPr>
          <p:cNvSpPr/>
          <p:nvPr/>
        </p:nvSpPr>
        <p:spPr>
          <a:xfrm>
            <a:off x="3779976" y="6118322"/>
            <a:ext cx="1068049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Operatore</a:t>
            </a:r>
          </a:p>
        </p:txBody>
      </p:sp>
      <p:sp>
        <p:nvSpPr>
          <p:cNvPr id="53" name="Rettangolo 52">
            <a:extLst>
              <a:ext uri="{FF2B5EF4-FFF2-40B4-BE49-F238E27FC236}">
                <a16:creationId xmlns="" xmlns:a16="http://schemas.microsoft.com/office/drawing/2014/main" id="{62DCC5B2-EE7C-46FF-96C8-4F142427FB6C}"/>
              </a:ext>
            </a:extLst>
          </p:cNvPr>
          <p:cNvSpPr/>
          <p:nvPr/>
        </p:nvSpPr>
        <p:spPr>
          <a:xfrm>
            <a:off x="5116017" y="6118322"/>
            <a:ext cx="1068049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Operatore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="" xmlns:a16="http://schemas.microsoft.com/office/drawing/2014/main" id="{62DCC5B2-EE7C-46FF-96C8-4F142427FB6C}"/>
              </a:ext>
            </a:extLst>
          </p:cNvPr>
          <p:cNvSpPr/>
          <p:nvPr/>
        </p:nvSpPr>
        <p:spPr>
          <a:xfrm>
            <a:off x="6473630" y="6119186"/>
            <a:ext cx="1068049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Operatore</a:t>
            </a:r>
          </a:p>
        </p:txBody>
      </p:sp>
      <p:sp>
        <p:nvSpPr>
          <p:cNvPr id="57" name="Rettangolo 56">
            <a:extLst>
              <a:ext uri="{FF2B5EF4-FFF2-40B4-BE49-F238E27FC236}">
                <a16:creationId xmlns="" xmlns:a16="http://schemas.microsoft.com/office/drawing/2014/main" id="{62DCC5B2-EE7C-46FF-96C8-4F142427FB6C}"/>
              </a:ext>
            </a:extLst>
          </p:cNvPr>
          <p:cNvSpPr/>
          <p:nvPr/>
        </p:nvSpPr>
        <p:spPr>
          <a:xfrm>
            <a:off x="7824822" y="6114557"/>
            <a:ext cx="1068049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Operatore</a:t>
            </a:r>
          </a:p>
        </p:txBody>
      </p:sp>
      <p:cxnSp>
        <p:nvCxnSpPr>
          <p:cNvPr id="3" name="Connettore 1 2"/>
          <p:cNvCxnSpPr>
            <a:stCxn id="60" idx="2"/>
            <a:endCxn id="4" idx="0"/>
          </p:cNvCxnSpPr>
          <p:nvPr/>
        </p:nvCxnSpPr>
        <p:spPr>
          <a:xfrm>
            <a:off x="5987102" y="1109303"/>
            <a:ext cx="0" cy="17863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ttore 1 57"/>
          <p:cNvCxnSpPr>
            <a:stCxn id="26" idx="3"/>
            <a:endCxn id="51" idx="1"/>
          </p:cNvCxnSpPr>
          <p:nvPr/>
        </p:nvCxnSpPr>
        <p:spPr>
          <a:xfrm>
            <a:off x="4910420" y="2224343"/>
            <a:ext cx="21916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ttore 1 58"/>
          <p:cNvCxnSpPr>
            <a:stCxn id="4" idx="2"/>
            <a:endCxn id="27" idx="0"/>
          </p:cNvCxnSpPr>
          <p:nvPr/>
        </p:nvCxnSpPr>
        <p:spPr>
          <a:xfrm>
            <a:off x="5987102" y="3615618"/>
            <a:ext cx="0" cy="2959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695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0"/>
          <p:cNvGraphicFramePr/>
          <p:nvPr>
            <p:extLst>
              <p:ext uri="{D42A27DB-BD31-4B8C-83A1-F6EECF244321}">
                <p14:modId xmlns:p14="http://schemas.microsoft.com/office/powerpoint/2010/main" val="37983267"/>
              </p:ext>
            </p:extLst>
          </p:nvPr>
        </p:nvGraphicFramePr>
        <p:xfrm>
          <a:off x="214898" y="682571"/>
          <a:ext cx="2116026" cy="617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r:id="rId3" imgW="1885950" imgH="571500" progId="Word.Document.8">
                  <p:embed/>
                </p:oleObj>
              </mc:Choice>
              <mc:Fallback>
                <p:oleObj r:id="rId3" imgW="1885950" imgH="5715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898" y="682571"/>
                        <a:ext cx="2116026" cy="617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ella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940699"/>
              </p:ext>
            </p:extLst>
          </p:nvPr>
        </p:nvGraphicFramePr>
        <p:xfrm>
          <a:off x="30534" y="35072"/>
          <a:ext cx="2573492" cy="1292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05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1663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ORGANIGRAMMA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/>
                        <a:t>REV.04 del </a:t>
                      </a:r>
                      <a:r>
                        <a:rPr lang="it-IT" sz="1000" b="1" dirty="0" smtClean="0"/>
                        <a:t>GIUGNO </a:t>
                      </a:r>
                      <a:r>
                        <a:rPr lang="it-IT" sz="1000" b="1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2766">
                <a:tc gridSpan="2">
                  <a:txBody>
                    <a:bodyPr/>
                    <a:lstStyle/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it-IT" sz="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Liquidazione</a:t>
                      </a:r>
                      <a:endParaRPr lang="it-IT" sz="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6115647" y="2689579"/>
            <a:ext cx="173228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CAPO IMPIANTI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 Marco Bandino</a:t>
            </a:r>
          </a:p>
        </p:txBody>
      </p:sp>
      <p:sp>
        <p:nvSpPr>
          <p:cNvPr id="13" name="Rettangolo 5">
            <a:extLst>
              <a:ext uri="{FF2B5EF4-FFF2-40B4-BE49-F238E27FC236}">
                <a16:creationId xmlns="" xmlns:a16="http://schemas.microsoft.com/office/drawing/2014/main" id="{46C01482-ECEC-8D01-8AC3-04D86708B52A}"/>
              </a:ext>
            </a:extLst>
          </p:cNvPr>
          <p:cNvSpPr/>
          <p:nvPr/>
        </p:nvSpPr>
        <p:spPr>
          <a:xfrm>
            <a:off x="3528431" y="1663929"/>
            <a:ext cx="2016000" cy="5372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TECNICO IDRICO</a:t>
            </a:r>
          </a:p>
          <a:p>
            <a:pPr algn="ctr"/>
            <a:r>
              <a:rPr lang="it-IT" sz="1000" dirty="0">
                <a:solidFill>
                  <a:schemeClr val="bg1"/>
                </a:solidFill>
              </a:rPr>
              <a:t>Alessandra </a:t>
            </a:r>
            <a:r>
              <a:rPr lang="it-IT" sz="1000" dirty="0" err="1">
                <a:solidFill>
                  <a:schemeClr val="bg1"/>
                </a:solidFill>
              </a:rPr>
              <a:t>Ecca</a:t>
            </a:r>
            <a:endParaRPr lang="it-IT" sz="1000" dirty="0">
              <a:solidFill>
                <a:schemeClr val="bg1"/>
              </a:solidFill>
            </a:endParaRPr>
          </a:p>
          <a:p>
            <a:pPr algn="ctr"/>
            <a:endParaRPr lang="it-IT" sz="1000" dirty="0"/>
          </a:p>
        </p:txBody>
      </p:sp>
      <p:sp>
        <p:nvSpPr>
          <p:cNvPr id="14" name="Rettangolo 13">
            <a:extLst>
              <a:ext uri="{FF2B5EF4-FFF2-40B4-BE49-F238E27FC236}">
                <a16:creationId xmlns="" xmlns:a16="http://schemas.microsoft.com/office/drawing/2014/main" id="{4DD5AF8C-56FB-4365-81AF-F545C18366A2}"/>
              </a:ext>
            </a:extLst>
          </p:cNvPr>
          <p:cNvSpPr/>
          <p:nvPr/>
        </p:nvSpPr>
        <p:spPr>
          <a:xfrm>
            <a:off x="6231789" y="3810759"/>
            <a:ext cx="1511944" cy="860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SETTORE IDRICO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 di esercizio:</a:t>
            </a:r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Cristian Cocco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6374149" y="4899606"/>
            <a:ext cx="1224000" cy="456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DEPURATORE</a:t>
            </a:r>
          </a:p>
          <a:p>
            <a:pPr algn="ctr"/>
            <a:r>
              <a:rPr lang="it-IT" sz="800" dirty="0" smtClean="0">
                <a:solidFill>
                  <a:schemeClr val="bg2">
                    <a:lumMod val="25000"/>
                  </a:schemeClr>
                </a:solidFill>
              </a:rPr>
              <a:t>Referente</a:t>
            </a:r>
            <a:endParaRPr lang="it-IT" sz="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="" xmlns:a16="http://schemas.microsoft.com/office/drawing/2014/main" id="{5F9B1D1F-0868-44CB-8E4F-73EF3C09EA35}"/>
              </a:ext>
            </a:extLst>
          </p:cNvPr>
          <p:cNvSpPr/>
          <p:nvPr/>
        </p:nvSpPr>
        <p:spPr>
          <a:xfrm>
            <a:off x="7645176" y="5757447"/>
            <a:ext cx="1224000" cy="6376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POTABILIZZATORE</a:t>
            </a:r>
          </a:p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Operatore</a:t>
            </a:r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algn="ctr"/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="" xmlns:a16="http://schemas.microsoft.com/office/drawing/2014/main" id="{793A4150-9606-4AE0-ADF1-84E3CB8C7A8C}"/>
              </a:ext>
            </a:extLst>
          </p:cNvPr>
          <p:cNvSpPr/>
          <p:nvPr/>
        </p:nvSpPr>
        <p:spPr>
          <a:xfrm>
            <a:off x="5127113" y="5763549"/>
            <a:ext cx="1074786" cy="6315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SOLLEVAMENTO SAN GAVINO</a:t>
            </a:r>
          </a:p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Operatore </a:t>
            </a:r>
          </a:p>
          <a:p>
            <a:pPr algn="ctr"/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="" xmlns:a16="http://schemas.microsoft.com/office/drawing/2014/main" id="{B9EE981B-E406-4795-86B0-2752FE06B79D}"/>
              </a:ext>
            </a:extLst>
          </p:cNvPr>
          <p:cNvSpPr/>
          <p:nvPr/>
        </p:nvSpPr>
        <p:spPr>
          <a:xfrm>
            <a:off x="6493959" y="5763549"/>
            <a:ext cx="971635" cy="6315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RETE Z.I. VILLACIDRO</a:t>
            </a:r>
          </a:p>
          <a:p>
            <a:pPr algn="ctr"/>
            <a:r>
              <a:rPr lang="it-IT" sz="800" dirty="0">
                <a:solidFill>
                  <a:schemeClr val="bg2">
                    <a:lumMod val="25000"/>
                  </a:schemeClr>
                </a:solidFill>
              </a:rPr>
              <a:t>Operatore </a:t>
            </a:r>
          </a:p>
        </p:txBody>
      </p:sp>
      <p:cxnSp>
        <p:nvCxnSpPr>
          <p:cNvPr id="21" name="Connettore 1 20"/>
          <p:cNvCxnSpPr/>
          <p:nvPr/>
        </p:nvCxnSpPr>
        <p:spPr>
          <a:xfrm flipV="1">
            <a:off x="5736866" y="5546535"/>
            <a:ext cx="23645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6979776" y="5546535"/>
            <a:ext cx="0" cy="2109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6986149" y="5356194"/>
            <a:ext cx="1612" cy="1903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5736866" y="5552636"/>
            <a:ext cx="0" cy="2109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tangolo 5"/>
          <p:cNvSpPr/>
          <p:nvPr/>
        </p:nvSpPr>
        <p:spPr>
          <a:xfrm>
            <a:off x="8468468" y="1599738"/>
            <a:ext cx="2016000" cy="66564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MONITORAGGIO E CONTROLLO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(Consulente esterno)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Libero Lai</a:t>
            </a:r>
          </a:p>
        </p:txBody>
      </p:sp>
      <p:sp>
        <p:nvSpPr>
          <p:cNvPr id="34" name="Rettangolo 33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8525238" y="2427676"/>
            <a:ext cx="1902460" cy="456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Coordinamento MC: Anna Pina </a:t>
            </a:r>
            <a:r>
              <a:rPr lang="it-IT" sz="900" dirty="0" err="1">
                <a:solidFill>
                  <a:schemeClr val="bg2">
                    <a:lumMod val="25000"/>
                  </a:schemeClr>
                </a:solidFill>
              </a:rPr>
              <a:t>Aru</a:t>
            </a:r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Addetta: Bruna </a:t>
            </a:r>
            <a:r>
              <a:rPr lang="it-IT" sz="900" dirty="0" err="1">
                <a:solidFill>
                  <a:schemeClr val="bg2">
                    <a:lumMod val="25000"/>
                  </a:schemeClr>
                </a:solidFill>
              </a:rPr>
              <a:t>Frongia</a:t>
            </a:r>
            <a:endParaRPr lang="it-IT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5" name="Connettore 2 34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33" idx="2"/>
            <a:endCxn id="34" idx="0"/>
          </p:cNvCxnSpPr>
          <p:nvPr/>
        </p:nvCxnSpPr>
        <p:spPr>
          <a:xfrm>
            <a:off x="9476468" y="2265384"/>
            <a:ext cx="0" cy="1622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ttangolo 42"/>
          <p:cNvSpPr/>
          <p:nvPr/>
        </p:nvSpPr>
        <p:spPr>
          <a:xfrm>
            <a:off x="5900981" y="454358"/>
            <a:ext cx="2160000" cy="8076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Direzione</a:t>
            </a:r>
          </a:p>
          <a:p>
            <a:pPr algn="ctr"/>
            <a:r>
              <a:rPr lang="it-IT" sz="1100" u="sng" dirty="0"/>
              <a:t>Direzione Aziendale:</a:t>
            </a:r>
            <a:r>
              <a:rPr lang="it-IT" sz="1100" dirty="0"/>
              <a:t> 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Francesco </a:t>
            </a:r>
            <a:r>
              <a:rPr lang="it-IT" sz="1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Salaris</a:t>
            </a:r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Massimo Lai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35560" y="1475817"/>
            <a:ext cx="404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ORGANIGRAMMA SETTORIALE: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IDRICO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INTEGRATO</a:t>
            </a:r>
          </a:p>
        </p:txBody>
      </p:sp>
      <p:cxnSp>
        <p:nvCxnSpPr>
          <p:cNvPr id="47" name="Connettore 2 46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8101440" y="5552635"/>
            <a:ext cx="0" cy="2109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1 2"/>
          <p:cNvCxnSpPr>
            <a:stCxn id="43" idx="2"/>
            <a:endCxn id="12" idx="0"/>
          </p:cNvCxnSpPr>
          <p:nvPr/>
        </p:nvCxnSpPr>
        <p:spPr>
          <a:xfrm>
            <a:off x="6980981" y="1261991"/>
            <a:ext cx="806" cy="1427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endCxn id="14" idx="0"/>
          </p:cNvCxnSpPr>
          <p:nvPr/>
        </p:nvCxnSpPr>
        <p:spPr>
          <a:xfrm>
            <a:off x="6987761" y="3411135"/>
            <a:ext cx="0" cy="399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1 38"/>
          <p:cNvCxnSpPr>
            <a:stCxn id="33" idx="1"/>
            <a:endCxn id="13" idx="3"/>
          </p:cNvCxnSpPr>
          <p:nvPr/>
        </p:nvCxnSpPr>
        <p:spPr>
          <a:xfrm flipH="1">
            <a:off x="5544431" y="1932561"/>
            <a:ext cx="29240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nettore 2 44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14" idx="2"/>
            <a:endCxn id="16" idx="0"/>
          </p:cNvCxnSpPr>
          <p:nvPr/>
        </p:nvCxnSpPr>
        <p:spPr>
          <a:xfrm flipH="1">
            <a:off x="6986149" y="4671516"/>
            <a:ext cx="1612" cy="2280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91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20"/>
          <p:cNvGraphicFramePr/>
          <p:nvPr/>
        </p:nvGraphicFramePr>
        <p:xfrm>
          <a:off x="214898" y="682571"/>
          <a:ext cx="2116026" cy="617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r:id="rId3" imgW="1885950" imgH="571500" progId="Word.Document.8">
                  <p:embed/>
                </p:oleObj>
              </mc:Choice>
              <mc:Fallback>
                <p:oleObj r:id="rId3" imgW="1885950" imgH="571500" progId="Word.Document.8">
                  <p:embed/>
                  <p:pic>
                    <p:nvPicPr>
                      <p:cNvPr id="6" name="Object 2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898" y="682571"/>
                        <a:ext cx="2116026" cy="617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ella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742647"/>
              </p:ext>
            </p:extLst>
          </p:nvPr>
        </p:nvGraphicFramePr>
        <p:xfrm>
          <a:off x="30534" y="35072"/>
          <a:ext cx="2573492" cy="1292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05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1663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ORGANIGRAMMA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/>
                        <a:t>REV.04 del </a:t>
                      </a:r>
                      <a:r>
                        <a:rPr lang="it-IT" sz="1000" b="1" dirty="0" smtClean="0"/>
                        <a:t>GIUGNO </a:t>
                      </a:r>
                      <a:r>
                        <a:rPr lang="it-IT" sz="1000" b="1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2766">
                <a:tc gridSpan="2">
                  <a:txBody>
                    <a:bodyPr/>
                    <a:lstStyle/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it-IT" sz="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Liquidazione</a:t>
                      </a:r>
                      <a:endParaRPr lang="it-IT" sz="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ttangolo 11"/>
          <p:cNvSpPr/>
          <p:nvPr/>
        </p:nvSpPr>
        <p:spPr>
          <a:xfrm>
            <a:off x="5056346" y="2319923"/>
            <a:ext cx="173228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salute prevenzione protezione – RSPP: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 Umberto Torresani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="" xmlns:a16="http://schemas.microsoft.com/office/drawing/2014/main" id="{4DD5AF8C-56FB-4365-81AF-F545C18366A2}"/>
              </a:ext>
            </a:extLst>
          </p:cNvPr>
          <p:cNvSpPr/>
          <p:nvPr/>
        </p:nvSpPr>
        <p:spPr>
          <a:xfrm>
            <a:off x="6032653" y="3752026"/>
            <a:ext cx="1544391" cy="860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Addetto al servizio prevenzione e protezione:</a:t>
            </a:r>
          </a:p>
          <a:p>
            <a:pPr algn="ctr"/>
            <a:r>
              <a:rPr lang="it-IT" sz="1000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ASPP: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Salvatore Caddeo</a:t>
            </a:r>
          </a:p>
        </p:txBody>
      </p:sp>
      <p:sp>
        <p:nvSpPr>
          <p:cNvPr id="43" name="Rettangolo 42"/>
          <p:cNvSpPr/>
          <p:nvPr/>
        </p:nvSpPr>
        <p:spPr>
          <a:xfrm>
            <a:off x="4842486" y="800187"/>
            <a:ext cx="2160000" cy="8076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Direzione</a:t>
            </a:r>
          </a:p>
          <a:p>
            <a:pPr algn="ctr"/>
            <a:r>
              <a:rPr lang="it-IT" sz="1100" u="sng" dirty="0"/>
              <a:t>Direzione Aziendale:</a:t>
            </a:r>
            <a:r>
              <a:rPr lang="it-IT" sz="1100" dirty="0"/>
              <a:t> 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Francesco </a:t>
            </a:r>
            <a:r>
              <a:rPr lang="it-IT" sz="1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Salaris</a:t>
            </a:r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Massimo Lai</a:t>
            </a:r>
          </a:p>
        </p:txBody>
      </p:sp>
      <p:cxnSp>
        <p:nvCxnSpPr>
          <p:cNvPr id="44" name="Connettore 2 43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5922486" y="1607820"/>
            <a:ext cx="0" cy="7121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/>
          <p:cNvSpPr txBox="1"/>
          <p:nvPr/>
        </p:nvSpPr>
        <p:spPr>
          <a:xfrm>
            <a:off x="35560" y="1475817"/>
            <a:ext cx="404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ORGANIGRAMMA SETTORIALE: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SICUREZZA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7" name="Connettore 2 36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6774208" y="3399905"/>
            <a:ext cx="0" cy="3521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5935006" y="3037840"/>
            <a:ext cx="0" cy="3620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="" xmlns:a16="http://schemas.microsoft.com/office/drawing/2014/main" id="{877DC02D-7D2F-479F-BA07-053137CEDCCB}"/>
              </a:ext>
            </a:extLst>
          </p:cNvPr>
          <p:cNvCxnSpPr>
            <a:cxnSpLocks/>
          </p:cNvCxnSpPr>
          <p:nvPr/>
        </p:nvCxnSpPr>
        <p:spPr>
          <a:xfrm>
            <a:off x="5099811" y="3399905"/>
            <a:ext cx="167439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51AD1B4F-6A70-41CD-10FE-A9776D32BD86}"/>
              </a:ext>
            </a:extLst>
          </p:cNvPr>
          <p:cNvSpPr/>
          <p:nvPr/>
        </p:nvSpPr>
        <p:spPr>
          <a:xfrm>
            <a:off x="4281060" y="3752025"/>
            <a:ext cx="1587138" cy="8607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Addetto al servizio prevenzione e protezione:</a:t>
            </a:r>
          </a:p>
          <a:p>
            <a:pPr algn="ctr"/>
            <a:r>
              <a:rPr lang="it-IT" sz="1000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ASPP: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Martina Carta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="" xmlns:a16="http://schemas.microsoft.com/office/drawing/2014/main" id="{1C6D2A96-B3D4-0389-9329-286981E68701}"/>
              </a:ext>
            </a:extLst>
          </p:cNvPr>
          <p:cNvCxnSpPr>
            <a:cxnSpLocks/>
          </p:cNvCxnSpPr>
          <p:nvPr/>
        </p:nvCxnSpPr>
        <p:spPr>
          <a:xfrm>
            <a:off x="5099811" y="3399904"/>
            <a:ext cx="0" cy="35212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57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0"/>
          <p:cNvGraphicFramePr/>
          <p:nvPr>
            <p:extLst>
              <p:ext uri="{D42A27DB-BD31-4B8C-83A1-F6EECF244321}">
                <p14:modId xmlns:p14="http://schemas.microsoft.com/office/powerpoint/2010/main" val="347669409"/>
              </p:ext>
            </p:extLst>
          </p:nvPr>
        </p:nvGraphicFramePr>
        <p:xfrm>
          <a:off x="214898" y="682571"/>
          <a:ext cx="2116026" cy="617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r:id="rId3" imgW="1885950" imgH="571500" progId="Word.Document.8">
                  <p:embed/>
                </p:oleObj>
              </mc:Choice>
              <mc:Fallback>
                <p:oleObj r:id="rId3" imgW="1885950" imgH="571500" progId="Word.Documen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898" y="682571"/>
                        <a:ext cx="2116026" cy="617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ella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962291"/>
              </p:ext>
            </p:extLst>
          </p:nvPr>
        </p:nvGraphicFramePr>
        <p:xfrm>
          <a:off x="30534" y="35072"/>
          <a:ext cx="2573492" cy="1292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9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305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21663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ORGANIGRAMMA AZIENDALE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1" dirty="0"/>
                        <a:t>REV.04 del </a:t>
                      </a:r>
                      <a:r>
                        <a:rPr lang="it-IT" sz="1000" b="1" dirty="0" smtClean="0"/>
                        <a:t>GIUGNO </a:t>
                      </a:r>
                      <a:r>
                        <a:rPr lang="it-IT" sz="1000" b="1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2766">
                <a:tc gridSpan="2">
                  <a:txBody>
                    <a:bodyPr/>
                    <a:lstStyle/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it-IT" sz="1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it-IT" sz="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it-IT" sz="800" b="1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Liquidazione</a:t>
                      </a:r>
                      <a:endParaRPr lang="it-IT" sz="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6646101" y="2831083"/>
            <a:ext cx="1732280" cy="6707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CAPO IMPIANTI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 Marco Bandino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169294" y="4642123"/>
            <a:ext cx="1224000" cy="88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bg2">
                    <a:lumMod val="25000"/>
                  </a:schemeClr>
                </a:solidFill>
              </a:rPr>
              <a:t>MANUTENZIONI ELETTRICHE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Responsabile:</a:t>
            </a:r>
          </a:p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Marco Cuccu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056514" y="4642123"/>
            <a:ext cx="1224000" cy="8805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bg2">
                    <a:lumMod val="25000"/>
                  </a:schemeClr>
                </a:solidFill>
              </a:rPr>
              <a:t>MANUTENZIONI </a:t>
            </a:r>
            <a:r>
              <a:rPr lang="it-IT" sz="900" b="1" dirty="0" smtClean="0">
                <a:solidFill>
                  <a:schemeClr val="bg2">
                    <a:lumMod val="25000"/>
                  </a:schemeClr>
                </a:solidFill>
              </a:rPr>
              <a:t>MECCANICHE CARPENTERIA </a:t>
            </a:r>
            <a:r>
              <a:rPr lang="it-IT" sz="900" b="1" dirty="0">
                <a:solidFill>
                  <a:schemeClr val="bg2">
                    <a:lumMod val="25000"/>
                  </a:schemeClr>
                </a:solidFill>
              </a:rPr>
              <a:t>E MEZZI</a:t>
            </a:r>
          </a:p>
          <a:p>
            <a:pPr algn="ctr"/>
            <a:r>
              <a:rPr lang="it-IT" sz="900" u="sng" dirty="0">
                <a:solidFill>
                  <a:schemeClr val="tx1"/>
                </a:solidFill>
              </a:rPr>
              <a:t>Responsabile:</a:t>
            </a:r>
          </a:p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Carlo Testa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2972180" y="5972108"/>
            <a:ext cx="1488253" cy="35244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Addetto: Marcello </a:t>
            </a:r>
            <a:r>
              <a:rPr lang="it-IT" sz="1000" dirty="0" err="1">
                <a:solidFill>
                  <a:schemeClr val="bg2">
                    <a:lumMod val="25000"/>
                  </a:schemeClr>
                </a:solidFill>
              </a:rPr>
              <a:t>Frigau</a:t>
            </a:r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4780473" y="5972108"/>
            <a:ext cx="1776079" cy="7407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Addetto verifiche manutenzioni programmate: Michele </a:t>
            </a:r>
            <a:r>
              <a:rPr lang="it-IT" sz="1000" dirty="0" err="1">
                <a:solidFill>
                  <a:schemeClr val="bg2">
                    <a:lumMod val="25000"/>
                  </a:schemeClr>
                </a:solidFill>
              </a:rPr>
              <a:t>Atzeni</a:t>
            </a:r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Addetto Mezzi: Gabriele </a:t>
            </a:r>
            <a:r>
              <a:rPr lang="it-IT" sz="1000" dirty="0" err="1">
                <a:solidFill>
                  <a:schemeClr val="bg2">
                    <a:lumMod val="25000"/>
                  </a:schemeClr>
                </a:solidFill>
              </a:rPr>
              <a:t>Pittau</a:t>
            </a:r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5" name="Connettore 1 14"/>
          <p:cNvCxnSpPr/>
          <p:nvPr/>
        </p:nvCxnSpPr>
        <p:spPr>
          <a:xfrm flipV="1">
            <a:off x="3780334" y="4519071"/>
            <a:ext cx="6532082" cy="60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5668514" y="4527321"/>
            <a:ext cx="1" cy="1136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 flipH="1">
            <a:off x="3781293" y="4525111"/>
            <a:ext cx="1" cy="11590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tangolo 19">
            <a:extLst>
              <a:ext uri="{FF2B5EF4-FFF2-40B4-BE49-F238E27FC236}">
                <a16:creationId xmlns="" xmlns:a16="http://schemas.microsoft.com/office/drawing/2014/main" id="{26A55D84-C489-AC15-5D91-7A1CD509BB56}"/>
              </a:ext>
            </a:extLst>
          </p:cNvPr>
          <p:cNvSpPr/>
          <p:nvPr/>
        </p:nvSpPr>
        <p:spPr>
          <a:xfrm>
            <a:off x="9634599" y="4655422"/>
            <a:ext cx="1355635" cy="88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ACCETTAZIONE RIFIUTI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Responsabile:</a:t>
            </a:r>
            <a:r>
              <a:rPr lang="it-IT" sz="10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Ignazio Ibba</a:t>
            </a:r>
          </a:p>
        </p:txBody>
      </p:sp>
      <p:cxnSp>
        <p:nvCxnSpPr>
          <p:cNvPr id="21" name="Connettore 2 20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7309110" y="4524279"/>
            <a:ext cx="0" cy="131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9634599" y="5972107"/>
            <a:ext cx="1355635" cy="4565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PESA</a:t>
            </a:r>
          </a:p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Addetto: Mariano </a:t>
            </a:r>
            <a:r>
              <a:rPr lang="it-IT" sz="1000" dirty="0" err="1">
                <a:solidFill>
                  <a:schemeClr val="bg2">
                    <a:lumMod val="25000"/>
                  </a:schemeClr>
                </a:solidFill>
              </a:rPr>
              <a:t>Erbì</a:t>
            </a:r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3" name="Connettore 2 22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20" idx="2"/>
            <a:endCxn id="22" idx="0"/>
          </p:cNvCxnSpPr>
          <p:nvPr/>
        </p:nvCxnSpPr>
        <p:spPr>
          <a:xfrm>
            <a:off x="10312417" y="5537422"/>
            <a:ext cx="0" cy="4346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/>
          <p:cNvSpPr/>
          <p:nvPr/>
        </p:nvSpPr>
        <p:spPr>
          <a:xfrm>
            <a:off x="6432241" y="152003"/>
            <a:ext cx="2160000" cy="80763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Direzione</a:t>
            </a:r>
          </a:p>
          <a:p>
            <a:pPr algn="ctr"/>
            <a:r>
              <a:rPr lang="it-IT" sz="1100" u="sng" dirty="0"/>
              <a:t>Direzione Aziendale:</a:t>
            </a:r>
            <a:r>
              <a:rPr lang="it-IT" sz="1100" dirty="0"/>
              <a:t> 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Francesco </a:t>
            </a:r>
            <a:r>
              <a:rPr lang="it-IT" sz="11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Salaris</a:t>
            </a:r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ctr"/>
            <a:r>
              <a:rPr lang="it-IT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Massimo Lai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6697110" y="4655422"/>
            <a:ext cx="1224000" cy="8672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 TECNICO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Responsabile:</a:t>
            </a:r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dirty="0" err="1">
                <a:solidFill>
                  <a:schemeClr val="tx1"/>
                </a:solidFill>
              </a:rPr>
              <a:t>Efisietto</a:t>
            </a:r>
            <a:r>
              <a:rPr lang="it-IT" sz="1000" dirty="0">
                <a:solidFill>
                  <a:schemeClr val="tx1"/>
                </a:solidFill>
              </a:rPr>
              <a:t> </a:t>
            </a:r>
            <a:r>
              <a:rPr lang="it-IT" sz="1000" dirty="0" err="1">
                <a:solidFill>
                  <a:schemeClr val="tx1"/>
                </a:solidFill>
              </a:rPr>
              <a:t>Deiana</a:t>
            </a:r>
            <a:endParaRPr lang="it-IT" sz="1000" dirty="0">
              <a:solidFill>
                <a:schemeClr val="tx1"/>
              </a:solidFill>
            </a:endParaRPr>
          </a:p>
          <a:p>
            <a:pPr algn="ctr"/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8172167" y="4655422"/>
            <a:ext cx="1314553" cy="8728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MAGAZZINO</a:t>
            </a:r>
          </a:p>
          <a:p>
            <a:pPr algn="ctr"/>
            <a:r>
              <a:rPr lang="it-IT" sz="1000" u="sng" dirty="0">
                <a:solidFill>
                  <a:schemeClr val="tx1"/>
                </a:solidFill>
              </a:rPr>
              <a:t>Responsabile:</a:t>
            </a:r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Ad interim – Capo Impianti</a:t>
            </a:r>
          </a:p>
          <a:p>
            <a:pPr algn="ctr"/>
            <a:r>
              <a:rPr lang="it-IT" sz="1000" dirty="0">
                <a:solidFill>
                  <a:schemeClr val="tx1"/>
                </a:solidFill>
              </a:rPr>
              <a:t>Marco Bandino</a:t>
            </a:r>
          </a:p>
          <a:p>
            <a:pPr algn="ctr"/>
            <a:endParaRPr lang="it-IT" sz="1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ttangolo 28">
            <a:extLst>
              <a:ext uri="{FF2B5EF4-FFF2-40B4-BE49-F238E27FC236}">
                <a16:creationId xmlns="" xmlns:a16="http://schemas.microsoft.com/office/drawing/2014/main" id="{D227B153-F830-4C70-A00B-D6EABA6A7E9E}"/>
              </a:ext>
            </a:extLst>
          </p:cNvPr>
          <p:cNvSpPr/>
          <p:nvPr/>
        </p:nvSpPr>
        <p:spPr>
          <a:xfrm>
            <a:off x="8212202" y="5972108"/>
            <a:ext cx="1231900" cy="456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MAGAZZINO</a:t>
            </a:r>
          </a:p>
          <a:p>
            <a:pPr algn="ctr"/>
            <a:r>
              <a:rPr lang="it-IT" sz="1000" dirty="0">
                <a:solidFill>
                  <a:schemeClr val="bg2">
                    <a:lumMod val="25000"/>
                  </a:schemeClr>
                </a:solidFill>
              </a:rPr>
              <a:t>Addetto: Enrico </a:t>
            </a:r>
            <a:r>
              <a:rPr lang="it-IT" sz="1000" dirty="0" err="1">
                <a:solidFill>
                  <a:schemeClr val="bg2">
                    <a:lumMod val="25000"/>
                  </a:schemeClr>
                </a:solidFill>
              </a:rPr>
              <a:t>Loi</a:t>
            </a:r>
            <a:endParaRPr lang="it-IT" sz="10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2" name="Connettore 2 31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8838211" y="4519071"/>
            <a:ext cx="0" cy="131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10312417" y="4517492"/>
            <a:ext cx="0" cy="1311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8838211" y="5528284"/>
            <a:ext cx="0" cy="4346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</p:cNvCxnSpPr>
          <p:nvPr/>
        </p:nvCxnSpPr>
        <p:spPr>
          <a:xfrm>
            <a:off x="3781294" y="5528283"/>
            <a:ext cx="0" cy="4346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5668514" y="5522671"/>
            <a:ext cx="1" cy="4494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tangolo 5"/>
          <p:cNvSpPr/>
          <p:nvPr/>
        </p:nvSpPr>
        <p:spPr>
          <a:xfrm>
            <a:off x="9009822" y="1558832"/>
            <a:ext cx="2016000" cy="66564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MONITORAGGIO E CONTROLLO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(Consulente esterno)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Libero Lai </a:t>
            </a:r>
          </a:p>
        </p:txBody>
      </p:sp>
      <p:sp>
        <p:nvSpPr>
          <p:cNvPr id="41" name="Rettangolo 40">
            <a:extLst>
              <a:ext uri="{FF2B5EF4-FFF2-40B4-BE49-F238E27FC236}">
                <a16:creationId xmlns="" xmlns:a16="http://schemas.microsoft.com/office/drawing/2014/main" id="{1D349E20-01B7-4757-911E-7D97CB72EBA8}"/>
              </a:ext>
            </a:extLst>
          </p:cNvPr>
          <p:cNvSpPr/>
          <p:nvPr/>
        </p:nvSpPr>
        <p:spPr>
          <a:xfrm>
            <a:off x="9043791" y="2419027"/>
            <a:ext cx="1902460" cy="456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Coordinamento MC: Anna Pina </a:t>
            </a:r>
            <a:r>
              <a:rPr lang="it-IT" sz="900" dirty="0" err="1">
                <a:solidFill>
                  <a:schemeClr val="bg2">
                    <a:lumMod val="25000"/>
                  </a:schemeClr>
                </a:solidFill>
              </a:rPr>
              <a:t>Aru</a:t>
            </a:r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;</a:t>
            </a:r>
          </a:p>
          <a:p>
            <a:pPr algn="ctr"/>
            <a:r>
              <a:rPr lang="it-IT" sz="900" dirty="0">
                <a:solidFill>
                  <a:schemeClr val="bg2">
                    <a:lumMod val="25000"/>
                  </a:schemeClr>
                </a:solidFill>
              </a:rPr>
              <a:t>Addetta: Bruna </a:t>
            </a:r>
            <a:r>
              <a:rPr lang="it-IT" sz="900" dirty="0" err="1">
                <a:solidFill>
                  <a:schemeClr val="bg2">
                    <a:lumMod val="25000"/>
                  </a:schemeClr>
                </a:solidFill>
              </a:rPr>
              <a:t>Frongia</a:t>
            </a:r>
            <a:endParaRPr lang="it-IT" sz="900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42" name="Connettore 2 41">
            <a:extLst>
              <a:ext uri="{FF2B5EF4-FFF2-40B4-BE49-F238E27FC236}">
                <a16:creationId xmlns="" xmlns:a16="http://schemas.microsoft.com/office/drawing/2014/main" id="{D494CE7B-D389-4977-AB5A-A3BDCD5B9E68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9995021" y="2229558"/>
            <a:ext cx="0" cy="1894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asellaDiTesto 53"/>
          <p:cNvSpPr txBox="1"/>
          <p:nvPr/>
        </p:nvSpPr>
        <p:spPr>
          <a:xfrm>
            <a:off x="35560" y="1475817"/>
            <a:ext cx="404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ORGANIGRAMMA SETTORIALE:</a:t>
            </a:r>
          </a:p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MANUTENZIONE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MAGAZZINO E PESA</a:t>
            </a:r>
          </a:p>
        </p:txBody>
      </p:sp>
      <p:sp>
        <p:nvSpPr>
          <p:cNvPr id="57" name="Rettangolo 5">
            <a:extLst>
              <a:ext uri="{FF2B5EF4-FFF2-40B4-BE49-F238E27FC236}">
                <a16:creationId xmlns="" xmlns:a16="http://schemas.microsoft.com/office/drawing/2014/main" id="{46C01482-ECEC-8D01-8AC3-04D86708B52A}"/>
              </a:ext>
            </a:extLst>
          </p:cNvPr>
          <p:cNvSpPr/>
          <p:nvPr/>
        </p:nvSpPr>
        <p:spPr>
          <a:xfrm>
            <a:off x="4141172" y="1558832"/>
            <a:ext cx="2016000" cy="66564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RESPONSABILE TECNICO MEZZI E RU - REFERENTE IPPC</a:t>
            </a:r>
          </a:p>
          <a:p>
            <a:pPr algn="ctr"/>
            <a:r>
              <a:rPr lang="it-IT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(Consulente esterno)</a:t>
            </a:r>
          </a:p>
          <a:p>
            <a:pPr algn="ctr"/>
            <a:r>
              <a:rPr lang="it-IT" sz="1000" dirty="0"/>
              <a:t>  Gianluca Vargiu</a:t>
            </a:r>
          </a:p>
        </p:txBody>
      </p:sp>
      <p:cxnSp>
        <p:nvCxnSpPr>
          <p:cNvPr id="3" name="Connettore 1 2"/>
          <p:cNvCxnSpPr>
            <a:stCxn id="57" idx="3"/>
            <a:endCxn id="40" idx="1"/>
          </p:cNvCxnSpPr>
          <p:nvPr/>
        </p:nvCxnSpPr>
        <p:spPr>
          <a:xfrm>
            <a:off x="6157172" y="1891655"/>
            <a:ext cx="28526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ttore 1 38"/>
          <p:cNvCxnSpPr>
            <a:endCxn id="9" idx="0"/>
          </p:cNvCxnSpPr>
          <p:nvPr/>
        </p:nvCxnSpPr>
        <p:spPr>
          <a:xfrm>
            <a:off x="7512241" y="959305"/>
            <a:ext cx="0" cy="18717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7531944" y="3501809"/>
            <a:ext cx="0" cy="10156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574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708</Words>
  <Application>Microsoft Office PowerPoint</Application>
  <PresentationFormat>Personalizzato</PresentationFormat>
  <Paragraphs>281</Paragraphs>
  <Slides>6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8" baseType="lpstr">
      <vt:lpstr>Tema di Office</vt:lpstr>
      <vt:lpstr>Documento di Microsoft Word 97 - 2003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sodduginapaola@libero.it</dc:creator>
  <cp:lastModifiedBy>Cristian Cocco</cp:lastModifiedBy>
  <cp:revision>154</cp:revision>
  <cp:lastPrinted>2022-12-13T13:45:02Z</cp:lastPrinted>
  <dcterms:created xsi:type="dcterms:W3CDTF">2021-10-11T11:43:00Z</dcterms:created>
  <dcterms:modified xsi:type="dcterms:W3CDTF">2023-06-15T08:50:54Z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2767DB14523347F484D66CB8D30CC360</vt:lpwstr>
  </property>
  <property fmtid="{D5CDD505-2E9C-101B-9397-08002B2CF9AE}" pid="3" name="KSOProductBuildVer">
    <vt:lpwstr>1033-11.2.0.10382</vt:lpwstr>
  </property>
</Properties>
</file>